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</p:sldIdLst>
  <p:sldSz cy="5143500" cx="9144000"/>
  <p:notesSz cx="6858000" cy="9144000"/>
  <p:embeddedFontLst>
    <p:embeddedFont>
      <p:font typeface="Dosis Light"/>
      <p:regular r:id="rId138"/>
      <p:bold r:id="rId139"/>
    </p:embeddedFont>
    <p:embeddedFont>
      <p:font typeface="Dosis"/>
      <p:regular r:id="rId140"/>
      <p:bold r:id="rId141"/>
    </p:embeddedFont>
    <p:embeddedFont>
      <p:font typeface="Titillium Web"/>
      <p:regular r:id="rId142"/>
      <p:bold r:id="rId143"/>
      <p:italic r:id="rId144"/>
      <p:boldItalic r:id="rId145"/>
    </p:embeddedFont>
    <p:embeddedFont>
      <p:font typeface="EB Garamond"/>
      <p:regular r:id="rId146"/>
      <p:bold r:id="rId147"/>
      <p:italic r:id="rId148"/>
      <p:boldItalic r:id="rId149"/>
    </p:embeddedFont>
    <p:embeddedFont>
      <p:font typeface="Titillium Web Light"/>
      <p:regular r:id="rId150"/>
      <p:bold r:id="rId151"/>
      <p:italic r:id="rId152"/>
      <p:boldItalic r:id="rId1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712400-9242-4BB5-A3AF-30EF46C56BAF}">
  <a:tblStyle styleId="{7F712400-9242-4BB5-A3AF-30EF46C56BA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TitilliumWebLight-regular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EBGaramond-bold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EBGaramond-italic.fntdata"/><Relationship Id="rId9" Type="http://schemas.openxmlformats.org/officeDocument/2006/relationships/slide" Target="slides/slide4.xml"/><Relationship Id="rId143" Type="http://schemas.openxmlformats.org/officeDocument/2006/relationships/font" Target="fonts/TitilliumWeb-bold.fntdata"/><Relationship Id="rId142" Type="http://schemas.openxmlformats.org/officeDocument/2006/relationships/font" Target="fonts/TitilliumWeb-regular.fntdata"/><Relationship Id="rId141" Type="http://schemas.openxmlformats.org/officeDocument/2006/relationships/font" Target="fonts/Dosis-bold.fntdata"/><Relationship Id="rId140" Type="http://schemas.openxmlformats.org/officeDocument/2006/relationships/font" Target="fonts/Dosis-regular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EBGaramond-bold.fntdata"/><Relationship Id="rId6" Type="http://schemas.openxmlformats.org/officeDocument/2006/relationships/slide" Target="slides/slide1.xml"/><Relationship Id="rId146" Type="http://schemas.openxmlformats.org/officeDocument/2006/relationships/font" Target="fonts/EBGaramond-regular.fntdata"/><Relationship Id="rId7" Type="http://schemas.openxmlformats.org/officeDocument/2006/relationships/slide" Target="slides/slide2.xml"/><Relationship Id="rId145" Type="http://schemas.openxmlformats.org/officeDocument/2006/relationships/font" Target="fonts/TitilliumWeb-boldItalic.fntdata"/><Relationship Id="rId8" Type="http://schemas.openxmlformats.org/officeDocument/2006/relationships/slide" Target="slides/slide3.xml"/><Relationship Id="rId144" Type="http://schemas.openxmlformats.org/officeDocument/2006/relationships/font" Target="fonts/TitilliumWeb-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DosisLight-bold.fntdata"/><Relationship Id="rId138" Type="http://schemas.openxmlformats.org/officeDocument/2006/relationships/font" Target="fonts/DosisLight-regular.fntdata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153" Type="http://schemas.openxmlformats.org/officeDocument/2006/relationships/font" Target="fonts/TitilliumWebLight-boldItalic.fntdata"/><Relationship Id="rId152" Type="http://schemas.openxmlformats.org/officeDocument/2006/relationships/font" Target="fonts/TitilliumWebLight-italic.fntdata"/><Relationship Id="rId151" Type="http://schemas.openxmlformats.org/officeDocument/2006/relationships/font" Target="fonts/TitilliumWeb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gf6b1c335e4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2" name="Google Shape;3902;gf6b1c335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2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" name="Google Shape;4613;gf931a7d787_3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4" name="Google Shape;4614;gf931a7d78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gf931a7d787_3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2" name="Google Shape;4622;gf931a7d787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8" name="Shape 4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9" name="Google Shape;4629;gf931a7d787_3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0" name="Google Shape;4630;gf931a7d787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6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Google Shape;4637;gf931a7d787_3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8" name="Google Shape;4638;gf931a7d787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f931a7d787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f931a7d78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gf931a7d787_3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4" name="Google Shape;4654;gf931a7d787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0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gf98830b29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2" name="Google Shape;4662;gf98830b2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7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gf98830b290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9" name="Google Shape;4669;gf98830b29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5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gf98830b290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7" name="Google Shape;4677;gf98830b2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3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gf98830b290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5" name="Google Shape;4685;gf98830b29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f5fa42a1b8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Google Shape;3909;gf5fa42a1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0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gf9c53d6871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2" name="Google Shape;4692;gf9c53d687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gf98830b290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0" name="Google Shape;4700;gf98830b2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5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f9c53d6871_1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f9c53d687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3" name="Shape 4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4" name="Google Shape;4714;gf9c53d6871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5" name="Google Shape;4715;gf9c53d687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1" name="Shape 4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2" name="Google Shape;4722;gf9c53d6871_1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3" name="Google Shape;4723;gf9c53d6871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8" name="Shape 4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9" name="Google Shape;4729;gfae0c764ba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0" name="Google Shape;4730;gfae0c764b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6" name="Shape 4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7" name="Google Shape;4737;gfae0c764ba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8" name="Google Shape;4738;gfae0c764b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3" name="Shape 4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4" name="Google Shape;4744;gf9c53d6871_1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5" name="Google Shape;4745;gf9c53d687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0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gf9c53d6871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2" name="Google Shape;4752;gf9c53d687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7" name="Shape 4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8" name="Google Shape;4758;gf9c53d6871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9" name="Google Shape;4759;gf9c53d687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gf6b1c335e4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6" name="Google Shape;3916;gf6b1c335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4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f9c53d6871_1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f9c53d6871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f9c53d6871_1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f9c53d687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8" name="Shape 4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9" name="Google Shape;4779;gfac71c866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0" name="Google Shape;4780;gfac71c86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5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fae0c764b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7" name="Google Shape;4787;gfae0c764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5" name="Shape 4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Google Shape;4796;gfae0c764ba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7" name="Google Shape;4797;gfae0c764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3" name="Shape 4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4" name="Google Shape;4804;gfae0c764ba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5" name="Google Shape;4805;gfae0c764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0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Google Shape;4811;gfae0c764ba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2" name="Google Shape;4812;gfae0c764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7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8" name="Google Shape;4818;gfae0c764ba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9" name="Google Shape;4819;gfae0c764b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4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gfae0c764ba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6" name="Google Shape;4826;gfae0c764b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Google Shape;4832;gf835dba2a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3" name="Google Shape;4833;gf835dba2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gf6b1c335e4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3" name="Google Shape;3923;gf6b1c335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9" name="Shape 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0" name="Google Shape;4840;gf835dba2ae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1" name="Google Shape;4841;gf835dba2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6" name="Shape 4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7" name="Google Shape;4847;gf835dba2ae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8" name="Google Shape;4848;gf835dba2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gf835dba2ae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5" name="Google Shape;4855;gf835dba2a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gf6b1c335e4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3" name="Google Shape;3933;gf6b1c335e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gf6b1c335e4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0" name="Google Shape;3940;gf6b1c335e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gf6b1c335e4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7" name="Google Shape;3947;gf6b1c335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gf6b1c335e4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4" name="Google Shape;3954;gf6b1c335e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9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gf6b1c335e4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Google Shape;3961;gf6b1c335e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f6b1c335e4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9" name="Google Shape;3969;gf6b1c335e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cf0c86f21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cf0c86f2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f6b1c335e4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Google Shape;3977;gf6b1c335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gf6b1c335e4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4" name="Google Shape;3984;gf6b1c335e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gf6b1c335e4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1" name="Google Shape;3991;gf6b1c335e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f6b1c335e4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Google Shape;4001;gf6b1c335e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gf6b1c335e4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9" name="Google Shape;4009;gf6b1c335e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gf6b1c335e4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8" name="Google Shape;4018;gf6b1c335e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f6b1c335e4_0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6" name="Google Shape;4026;gf6b1c335e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f6b1c335e4_0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5" name="Google Shape;4035;gf6b1c335e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gf6b1c335e4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Google Shape;4042;gf6b1c335e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f6b1c335e4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9" name="Google Shape;4049;gf6b1c335e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4" name="Google Shape;3844;gf15229e71c_1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5" name="Google Shape;3845;gf15229e71c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f6b1c335e4_0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f6b1c335e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f6b1c335e4_0_1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3" name="Google Shape;4063;gf6b1c335e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gf6b1c335e4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0" name="Google Shape;4070;gf6b1c335e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5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f6b1c335e4_0_2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f6b1c335e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gf6b1c335e4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4" name="Google Shape;4084;gf6b1c335e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f7eb2d82c7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1" name="Google Shape;4091;gf7eb2d82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7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f6b1c335e4_0_2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f6b1c335e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4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Google Shape;4105;gf7eb2d82c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6" name="Google Shape;4106;gf7eb2d8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gf7eb2d82c7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5" name="Google Shape;4115;gf7eb2d82c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gf7eb2d82c7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2" name="Google Shape;4122;gf7eb2d82c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f15229e71c_1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f15229e71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f7eb2d82c7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f7eb2d82c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gf7eb2d82c7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0" name="Google Shape;4140;gf7eb2d82c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f7eb2d82c7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7" name="Google Shape;4147;gf7eb2d82c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gf7eb2d82c7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5" name="Google Shape;4155;gf7eb2d82c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f7eb2d82c7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3" name="Google Shape;4163;gf7eb2d82c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gf7eb2d82c7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2" name="Google Shape;4172;gf7eb2d82c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gf7eb2d82c7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0" name="Google Shape;4180;gf7eb2d82c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gf7eb2d82c7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8" name="Google Shape;4188;gf7eb2d82c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gf7eb2d82c7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6" name="Google Shape;4196;gf7eb2d82c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gf7eb2d82c7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4" name="Google Shape;4204;gf7eb2d82c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f1d2ca69ea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5" name="Google Shape;3865;gf1d2ca69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0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gf7eb2d82c7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2" name="Google Shape;4212;gf7eb2d82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gf7eb2d82c7_0_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1" name="Google Shape;4221;gf7eb2d82c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gf7eb2d82c7_0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0" name="Google Shape;4230;gf7eb2d82c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f7eb2d82c7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f7eb2d82c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gf7eb2d82c7_0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7" name="Google Shape;4247;gf7eb2d82c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gf7eb2d82c7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7" name="Google Shape;4257;gf7eb2d82c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f7eb2d82c7_0_2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Google Shape;4266;gf7eb2d82c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f7eb2d82c7_0_2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5" name="Google Shape;4275;gf7eb2d82c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gf7eb2d82c7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4" name="Google Shape;4284;gf7eb2d82c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gf7eb2d82c7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2" name="Google Shape;4292;gf7eb2d82c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f1d2ca69ea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f1d2ca69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gf7eb2d82c7_0_3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1" name="Google Shape;4301;gf7eb2d82c7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7" name="Shape 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8" name="Google Shape;4308;gf7eb2d82c7_0_3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9" name="Google Shape;4309;gf7eb2d82c7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5" name="Shape 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6" name="Google Shape;4316;gf7eb2d82c7_0_3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7" name="Google Shape;4317;gf7eb2d82c7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gf7eb2d82c7_0_3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7" name="Google Shape;4327;gf7eb2d82c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3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gf7eb2d82c7_0_2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5" name="Google Shape;4335;gf7eb2d82c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f7eb2d82c7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f7eb2d82c7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gf7eb2d82c7_0_3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1" name="Google Shape;4351;gf7eb2d82c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8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f7eb2d82c7_0_3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f7eb2d82c7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6" name="Shape 4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7" name="Google Shape;4367;gf7eb2d82c7_0_3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8" name="Google Shape;4368;gf7eb2d82c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gf7eb2d82c7_0_3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6" name="Google Shape;4376;gf7eb2d82c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f1d2ca69ea_0_38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f1d2ca69ea_0_3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Google Shape;4382;gf7eb2d82c7_0_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3" name="Google Shape;4383;gf7eb2d82c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gf7eb2d82c7_0_3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1" name="Google Shape;4391;gf7eb2d82c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7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gf7eb2d82c7_0_3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9" name="Google Shape;4399;gf7eb2d82c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5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gf89e7ae03f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7" name="Google Shape;4407;gf89e7ae0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gf89e7ae03f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5" name="Google Shape;4415;gf89e7ae0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0" name="Shape 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1" name="Google Shape;4421;gf89e7ae03f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2" name="Google Shape;4422;gf89e7ae03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gf89e7ae03f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0" name="Google Shape;4430;gf89e7ae0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6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gf7fbf43c6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8" name="Google Shape;4438;gf7fbf43c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3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gf7eb2d82c7_0_4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5" name="Google Shape;4445;gf7eb2d82c7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gf89e7ae03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3" name="Google Shape;4453;gf89e7ae0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f5fa42a1b8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8" name="Google Shape;3888;gf5fa42a1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0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gf89e7ae03f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2" name="Google Shape;4462;gf89e7ae03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8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gf89e7ae03f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0" name="Google Shape;4470;gf89e7ae03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7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gf8d0db7cb6_2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9" name="Google Shape;4479;gf8d0db7cb6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gf931a7d78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6" name="Google Shape;4486;gf931a7d7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f931a7d787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f931a7d7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8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f931a7d787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f931a7d7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gf931a7d787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7" name="Google Shape;4507;gf931a7d78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gf931a7d787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4" name="Google Shape;4514;gf931a7d78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9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gf931a7d787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1" name="Google Shape;4521;gf931a7d78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6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gf931a7d787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8" name="Google Shape;4528;gf931a7d78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3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f6b1c335e4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f6b1c335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4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Google Shape;4535;gf931a7d787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6" name="Google Shape;4536;gf931a7d78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2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gf931a7d787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4" name="Google Shape;4544;gf931a7d78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0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Google Shape;4551;gf931a7d787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2" name="Google Shape;4552;gf931a7d78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7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gf931a7d787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9" name="Google Shape;4559;gf931a7d78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5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gf931a7d787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7" name="Google Shape;4567;gf931a7d78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4" name="Shape 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5" name="Google Shape;4575;gf931a7d787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6" name="Google Shape;4576;gf931a7d78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gf931a7d787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3" name="Google Shape;4583;gf931a7d78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9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0" name="Google Shape;4590;gf931a7d787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1" name="Google Shape;4591;gf931a7d78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Google Shape;4598;gf931a7d787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9" name="Google Shape;4599;gf931a7d78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gf98830b290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7" name="Google Shape;4607;gf98830b2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solidFill>
          <a:schemeClr val="accent6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3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i="1" sz="3000">
                <a:solidFill>
                  <a:schemeClr val="lt1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i="1" sz="3000">
                <a:solidFill>
                  <a:schemeClr val="lt1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i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5" name="Google Shape;1845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5" name="Google Shape;2125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02" name="Google Shape;2402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679" name="Google Shape;2679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20" Type="http://schemas.openxmlformats.org/officeDocument/2006/relationships/hyperlink" Target="http://www.w3schools.com/css/css_border.asp" TargetMode="External"/><Relationship Id="rId22" Type="http://schemas.openxmlformats.org/officeDocument/2006/relationships/hyperlink" Target="http://www.w3schools.com/css/css_outline.asp" TargetMode="External"/><Relationship Id="rId21" Type="http://schemas.openxmlformats.org/officeDocument/2006/relationships/hyperlink" Target="http://www.w3schools.com/css/css_outline.asp" TargetMode="External"/><Relationship Id="rId24" Type="http://schemas.openxmlformats.org/officeDocument/2006/relationships/hyperlink" Target="http://www.w3schools.com/css/css_margin.asp" TargetMode="External"/><Relationship Id="rId23" Type="http://schemas.openxmlformats.org/officeDocument/2006/relationships/hyperlink" Target="http://www.w3schools.com/css/css_margin.asp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://www.w3schools.com/css/css_selectors.asp" TargetMode="External"/><Relationship Id="rId4" Type="http://schemas.openxmlformats.org/officeDocument/2006/relationships/hyperlink" Target="http://www.w3schools.com/css/css_selectors.asp" TargetMode="External"/><Relationship Id="rId9" Type="http://schemas.openxmlformats.org/officeDocument/2006/relationships/hyperlink" Target="http://www.w3schools.com/css/css_font.asp" TargetMode="External"/><Relationship Id="rId26" Type="http://schemas.openxmlformats.org/officeDocument/2006/relationships/hyperlink" Target="http://www.w3schools.com/css/css_padding.asp" TargetMode="External"/><Relationship Id="rId25" Type="http://schemas.openxmlformats.org/officeDocument/2006/relationships/hyperlink" Target="http://www.w3schools.com/css/css_padding.asp" TargetMode="External"/><Relationship Id="rId28" Type="http://schemas.openxmlformats.org/officeDocument/2006/relationships/hyperlink" Target="http://www.w3schools.com/css/css_dimension.asp" TargetMode="External"/><Relationship Id="rId27" Type="http://schemas.openxmlformats.org/officeDocument/2006/relationships/hyperlink" Target="http://www.w3schools.com/css/css_dimension.asp" TargetMode="External"/><Relationship Id="rId5" Type="http://schemas.openxmlformats.org/officeDocument/2006/relationships/hyperlink" Target="http://www.w3schools.com/css/css_background.asp" TargetMode="External"/><Relationship Id="rId6" Type="http://schemas.openxmlformats.org/officeDocument/2006/relationships/hyperlink" Target="http://www.w3schools.com/css/css_background.asp" TargetMode="External"/><Relationship Id="rId29" Type="http://schemas.openxmlformats.org/officeDocument/2006/relationships/hyperlink" Target="http://www.w3schools.com/css/css_display_visibility.asp" TargetMode="External"/><Relationship Id="rId7" Type="http://schemas.openxmlformats.org/officeDocument/2006/relationships/hyperlink" Target="http://www.w3schools.com/css/css_text.asp" TargetMode="External"/><Relationship Id="rId8" Type="http://schemas.openxmlformats.org/officeDocument/2006/relationships/hyperlink" Target="http://www.w3schools.com/css/css_text.asp" TargetMode="External"/><Relationship Id="rId31" Type="http://schemas.openxmlformats.org/officeDocument/2006/relationships/hyperlink" Target="http://www.w3schools.com/css/css_positioning.asp" TargetMode="External"/><Relationship Id="rId30" Type="http://schemas.openxmlformats.org/officeDocument/2006/relationships/hyperlink" Target="http://www.w3schools.com/css/css_display_visibility.asp" TargetMode="External"/><Relationship Id="rId11" Type="http://schemas.openxmlformats.org/officeDocument/2006/relationships/hyperlink" Target="http://www.w3schools.com/css/css_link.asp" TargetMode="External"/><Relationship Id="rId33" Type="http://schemas.openxmlformats.org/officeDocument/2006/relationships/hyperlink" Target="https://www.freecodecamp.org/espanol/news/como-funciona-la-propiedad-posicion-en-css-explicada-con-codigos-de-ejemplo/" TargetMode="External"/><Relationship Id="rId10" Type="http://schemas.openxmlformats.org/officeDocument/2006/relationships/hyperlink" Target="http://www.w3schools.com/css/css_font.asp" TargetMode="External"/><Relationship Id="rId32" Type="http://schemas.openxmlformats.org/officeDocument/2006/relationships/hyperlink" Target="http://www.w3schools.com/css/css_positioning.asp" TargetMode="External"/><Relationship Id="rId13" Type="http://schemas.openxmlformats.org/officeDocument/2006/relationships/hyperlink" Target="http://www.w3schools.com/css/css_list.asp" TargetMode="External"/><Relationship Id="rId12" Type="http://schemas.openxmlformats.org/officeDocument/2006/relationships/hyperlink" Target="http://www.w3schools.com/css/css_link.asp" TargetMode="External"/><Relationship Id="rId15" Type="http://schemas.openxmlformats.org/officeDocument/2006/relationships/hyperlink" Target="http://www.w3schools.com/css/css_table.asp" TargetMode="External"/><Relationship Id="rId14" Type="http://schemas.openxmlformats.org/officeDocument/2006/relationships/hyperlink" Target="http://www.w3schools.com/css/css_list.asp" TargetMode="External"/><Relationship Id="rId17" Type="http://schemas.openxmlformats.org/officeDocument/2006/relationships/hyperlink" Target="http://www.w3schools.com/css/css_boxmodel.asp" TargetMode="External"/><Relationship Id="rId16" Type="http://schemas.openxmlformats.org/officeDocument/2006/relationships/hyperlink" Target="http://www.w3schools.com/css/css_table.asp" TargetMode="External"/><Relationship Id="rId19" Type="http://schemas.openxmlformats.org/officeDocument/2006/relationships/hyperlink" Target="http://www.w3schools.com/css/css_border.asp" TargetMode="External"/><Relationship Id="rId18" Type="http://schemas.openxmlformats.org/officeDocument/2006/relationships/hyperlink" Target="http://www.w3schools.com/css/css_boxmodel.asp" TargetMode="External"/></Relationships>
</file>

<file path=ppt/slides/_rels/slide108.xml.rels><?xml version="1.0" encoding="UTF-8" standalone="yes"?><Relationships xmlns="http://schemas.openxmlformats.org/package/2006/relationships"><Relationship Id="rId20" Type="http://schemas.openxmlformats.org/officeDocument/2006/relationships/hyperlink" Target="http://www.w3schools.com/css/css_navbar.asp" TargetMode="External"/><Relationship Id="rId22" Type="http://schemas.openxmlformats.org/officeDocument/2006/relationships/hyperlink" Target="http://www.w3schools.com/css/css_image_gallery.asp" TargetMode="External"/><Relationship Id="rId21" Type="http://schemas.openxmlformats.org/officeDocument/2006/relationships/hyperlink" Target="http://www.w3schools.com/css/css_image_gallery.asp" TargetMode="External"/><Relationship Id="rId24" Type="http://schemas.openxmlformats.org/officeDocument/2006/relationships/hyperlink" Target="http://www.w3schools.com/css/css_image_transparency.asp" TargetMode="External"/><Relationship Id="rId23" Type="http://schemas.openxmlformats.org/officeDocument/2006/relationships/hyperlink" Target="http://www.w3schools.com/css/css_image_transparency.asp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www.w3schools.com/css/css_float.asp" TargetMode="External"/><Relationship Id="rId4" Type="http://schemas.openxmlformats.org/officeDocument/2006/relationships/hyperlink" Target="http://www.w3schools.com/css/css_float.asp" TargetMode="External"/><Relationship Id="rId9" Type="http://schemas.openxmlformats.org/officeDocument/2006/relationships/hyperlink" Target="http://www.w3schools.com/css/css_combinators.asp" TargetMode="External"/><Relationship Id="rId5" Type="http://schemas.openxmlformats.org/officeDocument/2006/relationships/hyperlink" Target="http://www.w3schools.com/css/css_align.asp" TargetMode="External"/><Relationship Id="rId6" Type="http://schemas.openxmlformats.org/officeDocument/2006/relationships/hyperlink" Target="http://www.w3schools.com/css/css_align.asp" TargetMode="External"/><Relationship Id="rId7" Type="http://schemas.openxmlformats.org/officeDocument/2006/relationships/hyperlink" Target="http://www.w3schools.com/css/css_combinators.asp" TargetMode="External"/><Relationship Id="rId8" Type="http://schemas.openxmlformats.org/officeDocument/2006/relationships/hyperlink" Target="http://www.w3schools.com/css/css_combinators.asp" TargetMode="External"/><Relationship Id="rId11" Type="http://schemas.openxmlformats.org/officeDocument/2006/relationships/hyperlink" Target="http://www.w3schools.com/css/css_pseudo_classes.asp" TargetMode="External"/><Relationship Id="rId10" Type="http://schemas.openxmlformats.org/officeDocument/2006/relationships/hyperlink" Target="http://www.w3schools.com/css/css_combinators.asp" TargetMode="External"/><Relationship Id="rId13" Type="http://schemas.openxmlformats.org/officeDocument/2006/relationships/hyperlink" Target="http://www.w3schools.com/css/css_pseudo_classes.asp" TargetMode="External"/><Relationship Id="rId12" Type="http://schemas.openxmlformats.org/officeDocument/2006/relationships/hyperlink" Target="http://www.w3schools.com/css/css_pseudo_classes.asp" TargetMode="External"/><Relationship Id="rId15" Type="http://schemas.openxmlformats.org/officeDocument/2006/relationships/hyperlink" Target="http://www.w3schools.com/css/css_pseudo_elements.asp" TargetMode="External"/><Relationship Id="rId14" Type="http://schemas.openxmlformats.org/officeDocument/2006/relationships/hyperlink" Target="http://www.w3schools.com/css/css_pseudo_classes.asp" TargetMode="External"/><Relationship Id="rId17" Type="http://schemas.openxmlformats.org/officeDocument/2006/relationships/hyperlink" Target="http://www.w3schools.com/css/css_pseudo_elements.asp" TargetMode="External"/><Relationship Id="rId16" Type="http://schemas.openxmlformats.org/officeDocument/2006/relationships/hyperlink" Target="http://www.w3schools.com/css/css_pseudo_elements.asp" TargetMode="External"/><Relationship Id="rId19" Type="http://schemas.openxmlformats.org/officeDocument/2006/relationships/hyperlink" Target="http://www.w3schools.com/css/css_navbar.asp" TargetMode="External"/><Relationship Id="rId18" Type="http://schemas.openxmlformats.org/officeDocument/2006/relationships/hyperlink" Target="http://www.w3schools.com/css/css_pseudo_elements.asp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s://www.w3schools.com/css/css3_flexbox.asp" TargetMode="External"/><Relationship Id="rId4" Type="http://schemas.openxmlformats.org/officeDocument/2006/relationships/hyperlink" Target="https://www.w3schools.com/css/css_grid_container.asp" TargetMode="Externa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hyperlink" Target="http://www.w3schools.com/css/css3_borders.asp" TargetMode="External"/><Relationship Id="rId4" Type="http://schemas.openxmlformats.org/officeDocument/2006/relationships/hyperlink" Target="http://www.w3schools.com/css/css3_borders.asp" TargetMode="External"/><Relationship Id="rId9" Type="http://schemas.openxmlformats.org/officeDocument/2006/relationships/hyperlink" Target="http://www.w3schools.com/css/css3_text_effects.asp" TargetMode="External"/><Relationship Id="rId5" Type="http://schemas.openxmlformats.org/officeDocument/2006/relationships/hyperlink" Target="http://www.w3schools.com/css/css3_backgrounds.asp" TargetMode="External"/><Relationship Id="rId6" Type="http://schemas.openxmlformats.org/officeDocument/2006/relationships/hyperlink" Target="http://www.w3schools.com/css/css3_backgrounds.asp" TargetMode="External"/><Relationship Id="rId7" Type="http://schemas.openxmlformats.org/officeDocument/2006/relationships/hyperlink" Target="http://www.w3schools.com/css/css3_gradients.asp" TargetMode="External"/><Relationship Id="rId8" Type="http://schemas.openxmlformats.org/officeDocument/2006/relationships/hyperlink" Target="http://www.w3schools.com/css/css3_gradients.asp" TargetMode="External"/><Relationship Id="rId10" Type="http://schemas.openxmlformats.org/officeDocument/2006/relationships/hyperlink" Target="http://www.w3schools.com/css/css3_text_effects.asp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://www.w3schools.com/css/css3_fonts.asp" TargetMode="External"/><Relationship Id="rId4" Type="http://schemas.openxmlformats.org/officeDocument/2006/relationships/hyperlink" Target="http://www.w3schools.com/css/css3_fonts.asp" TargetMode="External"/><Relationship Id="rId9" Type="http://schemas.openxmlformats.org/officeDocument/2006/relationships/hyperlink" Target="http://www.w3schools.com/css/css3_transitions.asp" TargetMode="External"/><Relationship Id="rId5" Type="http://schemas.openxmlformats.org/officeDocument/2006/relationships/hyperlink" Target="http://www.w3schools.com/css/css3_2dtransforms.asp" TargetMode="External"/><Relationship Id="rId6" Type="http://schemas.openxmlformats.org/officeDocument/2006/relationships/hyperlink" Target="http://www.w3schools.com/css/css3_2dtransforms.asp" TargetMode="External"/><Relationship Id="rId7" Type="http://schemas.openxmlformats.org/officeDocument/2006/relationships/hyperlink" Target="http://www.w3schools.com/css/css3_3dtransforms.asp" TargetMode="External"/><Relationship Id="rId8" Type="http://schemas.openxmlformats.org/officeDocument/2006/relationships/hyperlink" Target="http://www.w3schools.com/css/css3_3dtransforms.asp" TargetMode="External"/><Relationship Id="rId10" Type="http://schemas.openxmlformats.org/officeDocument/2006/relationships/hyperlink" Target="http://www.w3schools.com/css/css3_transitions.asp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://www.w3schools.com/css/css3_animations.asp" TargetMode="External"/><Relationship Id="rId4" Type="http://schemas.openxmlformats.org/officeDocument/2006/relationships/hyperlink" Target="http://www.w3schools.com/css/css3_animations.asp" TargetMode="External"/><Relationship Id="rId5" Type="http://schemas.openxmlformats.org/officeDocument/2006/relationships/hyperlink" Target="http://www.w3schools.com/css/css3_multiple_columns.asp" TargetMode="External"/><Relationship Id="rId6" Type="http://schemas.openxmlformats.org/officeDocument/2006/relationships/hyperlink" Target="http://www.w3schools.com/css/css3_multiple_columns.asp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hyperlink" Target="https://www.w3schools.com/css/css_rwd_mediaqueries.asp" TargetMode="Externa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hyperlink" Target="https://www.w3schools.com/css/css_rwd_mediaqueries.asp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s://www.w3schools.com/css/css_rwd_mediaqueries.asp" TargetMode="Externa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hyperlink" Target="https://www.w3schools.com/css/css_rwd_mediaqueries.asp" TargetMode="Externa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mipagina.com/conts" TargetMode="External"/><Relationship Id="rId4" Type="http://schemas.openxmlformats.org/officeDocument/2006/relationships/hyperlink" Target="http://www.mipagina.com/cont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es.wikipedia.org/wiki/Tiberio" TargetMode="External"/><Relationship Id="rId4" Type="http://schemas.openxmlformats.org/officeDocument/2006/relationships/hyperlink" Target="http://es.wikipedia.org/wiki/Tiberio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servidor/nombre_pagina.htm#punto_1" TargetMode="External"/><Relationship Id="rId4" Type="http://schemas.openxmlformats.org/officeDocument/2006/relationships/hyperlink" Target="http://servidor/nombre_pagina.htm#punto_1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w3schools.com/tags/att_input_type.asp" TargetMode="External"/><Relationship Id="rId4" Type="http://schemas.openxmlformats.org/officeDocument/2006/relationships/hyperlink" Target="http://www.w3schools.com/tags/tag_input.asp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desarrolloweb.com/articulos/nuevas-etiquetas-html5.html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/>
          <p:nvPr>
            <p:ph type="ctrTitle"/>
          </p:nvPr>
        </p:nvSpPr>
        <p:spPr>
          <a:xfrm>
            <a:off x="762000" y="696425"/>
            <a:ext cx="54804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UD2 - Creación de páginas web estáticas con HTML5 y CSS3</a:t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3EBD5"/>
                </a:solidFill>
              </a:rPr>
              <a:t>Lenguajes de Marcas y Sistemas de Gestión de la Información</a:t>
            </a:r>
            <a:endParaRPr sz="1500">
              <a:solidFill>
                <a:srgbClr val="D3EBD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87A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p2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05" name="Google Shape;3905;p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6" name="Google Shape;3906;p22"/>
          <p:cNvSpPr txBox="1"/>
          <p:nvPr>
            <p:ph idx="1" type="body"/>
          </p:nvPr>
        </p:nvSpPr>
        <p:spPr>
          <a:xfrm>
            <a:off x="761450" y="1081500"/>
            <a:ext cx="676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&lt;head&gt;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Title: Define un título en la barra de herramientas del navegador.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&lt;head&gt;</a:t>
            </a:r>
            <a:endParaRPr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&lt;title&gt;My page&lt;/title&gt;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&lt;/head&gt;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5" name="Shape 4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6" name="Google Shape;4616;p11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17" name="Google Shape;4617;p1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8" name="Google Shape;4618;p112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por id</a:t>
            </a:r>
            <a:r>
              <a:rPr lang="en" sz="1700"/>
              <a:t>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619" name="Google Shape;461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875" y="1413300"/>
            <a:ext cx="4362574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11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25" name="Google Shape;4625;p11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6" name="Google Shape;4626;p113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6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hijo</a:t>
            </a:r>
            <a:r>
              <a:rPr lang="en" sz="1700"/>
              <a:t>: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*solo afecta a los </a:t>
            </a:r>
            <a:r>
              <a:rPr lang="en" sz="1700"/>
              <a:t>hijos directos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627" name="Google Shape;462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000" y="1128575"/>
            <a:ext cx="4142475" cy="37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p11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33" name="Google Shape;4633;p11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4" name="Google Shape;4634;p114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7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adyacente</a:t>
            </a:r>
            <a:r>
              <a:rPr lang="en" sz="1700"/>
              <a:t>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*solo afecta a los 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elementos inmediatamente 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después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635" name="Google Shape;463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923625"/>
            <a:ext cx="3013000" cy="414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p11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41" name="Google Shape;4641;p11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2" name="Google Shape;4642;p115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8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hermano</a:t>
            </a:r>
            <a:r>
              <a:rPr lang="en" sz="1700"/>
              <a:t>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643" name="Google Shape;464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575" y="988350"/>
            <a:ext cx="4063524" cy="415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7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1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49" name="Google Shape;4649;p11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0" name="Google Shape;4650;p116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Resumen(1):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651" name="Google Shape;46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75" y="2200773"/>
            <a:ext cx="7339822" cy="22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5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p11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57" name="Google Shape;4657;p1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8" name="Google Shape;4658;p117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 Resumen(2):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659" name="Google Shape;465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88976"/>
            <a:ext cx="7414049" cy="16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3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4" name="Google Shape;4664;p11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65" name="Google Shape;4665;p1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6" name="Google Shape;4666;p118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Las propiedades son la pieza central de CSS. Todos los estilos que podemos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aplicar a un elemento se definen por medio de propiedades. Ya hemos introducido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algunas en los ejemplos anteriores, pero hay cientos de propiedades disponibles.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Para simplificar su estudio, se pueden clasificar en dos tipos: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Propiedades de formato → Las propiedades de formato se encargan de dar forma a los elementos y su contenido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1" marL="914400" rtl="0" algn="l">
              <a:spcBef>
                <a:spcPts val="48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Propiedades de diseño → están enfocadas a determinar el tamaño y la posición de los elementos en la pantalla. 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0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p11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72" name="Google Shape;4672;p1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3" name="Google Shape;4673;p119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graphicFrame>
        <p:nvGraphicFramePr>
          <p:cNvPr id="4674" name="Google Shape;4674;p119"/>
          <p:cNvGraphicFramePr/>
          <p:nvPr/>
        </p:nvGraphicFramePr>
        <p:xfrm>
          <a:off x="1090750" y="106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{7F712400-9242-4BB5-A3AF-30EF46C56BAF}</a:tableStyleId>
              </a:tblPr>
              <a:tblGrid>
                <a:gridCol w="1838325"/>
                <a:gridCol w="1838325"/>
                <a:gridCol w="18859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909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1)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Selectores</a:t>
                      </a:r>
                      <a:endParaRPr sz="1100"/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2)</a:t>
                      </a:r>
                      <a:r>
                        <a:rPr lang="en" sz="12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Fondos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3)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Textos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454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4)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Fuentes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454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5)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Enlaces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6)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Listas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7)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Tablas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8)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1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Modelo de cajas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9)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1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2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Bordes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454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10)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2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2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CSS Outline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11)</a:t>
                      </a:r>
                      <a:r>
                        <a:rPr lang="en" sz="12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2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2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Márgenes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12)</a:t>
                      </a:r>
                      <a:r>
                        <a:rPr lang="en" sz="12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2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2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Rellenos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13)</a:t>
                      </a:r>
                      <a:r>
                        <a:rPr lang="en" sz="12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2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2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Dimensiones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14)</a:t>
                      </a:r>
                      <a:r>
                        <a:rPr lang="en" sz="12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2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3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Visualización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1818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15)</a:t>
                      </a:r>
                      <a:r>
                        <a:rPr lang="en" sz="12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3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3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Posicionamiento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3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hlinkClick r:id="rId33"/>
                        </a:rPr>
                        <a:t>Otro enlace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8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" name="Google Shape;4679;p12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80" name="Google Shape;4680;p12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1" name="Google Shape;4681;p120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graphicFrame>
        <p:nvGraphicFramePr>
          <p:cNvPr id="4682" name="Google Shape;4682;p120"/>
          <p:cNvGraphicFramePr/>
          <p:nvPr/>
        </p:nvGraphicFramePr>
        <p:xfrm>
          <a:off x="1113925" y="119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{7F712400-9242-4BB5-A3AF-30EF46C56BAF}</a:tableStyleId>
              </a:tblPr>
              <a:tblGrid>
                <a:gridCol w="1838325"/>
                <a:gridCol w="1838325"/>
                <a:gridCol w="1885950"/>
              </a:tblGrid>
              <a:tr h="53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16)</a:t>
                      </a:r>
                      <a:r>
                        <a:rPr lang="en" sz="12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Flotación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17)</a:t>
                      </a:r>
                      <a:r>
                        <a:rPr lang="en" sz="12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Alinear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520700" marR="558800" rtl="0" algn="l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6"/>
                          </a:solidFill>
                          <a:uFill>
                            <a:noFill/>
                          </a:u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18)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Combinando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selectores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533400" rtl="0" algn="r">
                        <a:lnSpc>
                          <a:spcPct val="120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  <a:uFill>
                            <a:noFill/>
                          </a:u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19)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Selectores de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  <a:p>
                      <a:pPr indent="0" lvl="0" marL="0" marR="546100" rtl="0" algn="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rgbClr val="404040"/>
                          </a:solidFill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pseudoclases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454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  <a:uFill>
                            <a:noFill/>
                          </a:uFill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20)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Selectores de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  <a:p>
                      <a:pPr indent="0" lvl="0" marL="5207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rgbClr val="404040"/>
                          </a:solidFill>
                          <a:hlinkClick r:id="rId1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pseudoelementos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21)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1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2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Barra de navegación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454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22)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2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2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Galería de imagenes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454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23)</a:t>
                      </a:r>
                      <a:r>
                        <a:rPr lang="en" sz="1100">
                          <a:solidFill>
                            <a:srgbClr val="404040"/>
                          </a:solidFill>
                          <a:uFill>
                            <a:noFill/>
                          </a:uFill>
                          <a:hlinkClick r:id="rId2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" sz="1100" u="sng">
                          <a:solidFill>
                            <a:srgbClr val="404040"/>
                          </a:solidFill>
                          <a:hlinkClick r:id="rId2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Opacidad</a:t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1818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520700" rtl="0" algn="l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sng">
                        <a:solidFill>
                          <a:srgbClr val="404040"/>
                        </a:solidFill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p12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88" name="Google Shape;4688;p1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9" name="Google Shape;4689;p121"/>
          <p:cNvSpPr txBox="1"/>
          <p:nvPr>
            <p:ph idx="1" type="body"/>
          </p:nvPr>
        </p:nvSpPr>
        <p:spPr>
          <a:xfrm>
            <a:off x="75650" y="700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▪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Herencia de estilos: </a:t>
            </a:r>
            <a:r>
              <a:rPr lang="en" sz="1700"/>
              <a:t>Cuando se establece el valor de alguna propiedad en un elemento, todos sus descendientes heredan inicialmente ese mismo valor.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&lt;!DOCTYPE html&gt;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&lt;html&gt;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	&lt;head&gt;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		&lt;title&gt;Email&lt;/title&gt;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		&lt;meta charset="utf-8" /&gt;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		&lt;style&gt;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     body {color:blue;padding:100px;margin:50px}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     /*comenta o descomenta para experimentar*/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     p{color:black}/*Esta anula la herencia de la prop. 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       color definida en body. Resultado, el párrafo 2 en 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       negro.*/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     p{font-size: 25px;}/*Esta no anula nada*/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 &lt;/style&gt;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	&lt;/head&gt;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	&lt;body&gt;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&lt;div style="border:1px solid;padding:inherit;"&gt;párrafo 1&lt;/div&gt;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&lt;p&gt;párrafo 2&lt;/p&gt;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   &lt;a href="#"&gt;Enlace&lt;/a&gt;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    &lt;/body&gt;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">
                <a:latin typeface="EB Garamond"/>
                <a:ea typeface="EB Garamond"/>
                <a:cs typeface="EB Garamond"/>
                <a:sym typeface="EB Garamond"/>
              </a:rPr>
              <a:t>&lt;/html&gt;</a:t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EB Garamond"/>
                <a:ea typeface="EB Garamond"/>
                <a:cs typeface="EB Garamond"/>
                <a:sym typeface="EB Garamond"/>
              </a:rPr>
              <a:t>	</a:t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p2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12" name="Google Shape;3912;p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3" name="Google Shape;3913;p23"/>
          <p:cNvSpPr txBox="1"/>
          <p:nvPr>
            <p:ph idx="1" type="body"/>
          </p:nvPr>
        </p:nvSpPr>
        <p:spPr>
          <a:xfrm>
            <a:off x="761450" y="1081500"/>
            <a:ext cx="676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&lt;head&gt;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Meta</a:t>
            </a:r>
            <a:r>
              <a:rPr lang="en" sz="1300"/>
              <a:t>: D</a:t>
            </a:r>
            <a:r>
              <a:rPr lang="en" sz="1300"/>
              <a:t>atos (información) sobre los datos de la propia página. Dicha información puede ser utilizada por los navegadores (cómo mostrar contenido o recarga de la página), los motores de búsqueda (palabras clave) u otros servicios web.</a:t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r>
              <a:rPr lang="en" sz="1300"/>
              <a:t>&lt;head&gt;</a:t>
            </a:r>
            <a:endParaRPr sz="1300"/>
          </a:p>
          <a:p>
            <a:pPr indent="0" lvl="0" marL="142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&lt;meta charset="UTF-8"&gt;</a:t>
            </a:r>
            <a:endParaRPr sz="1300"/>
          </a:p>
          <a:p>
            <a:pPr indent="0" lvl="0" marL="142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&lt;meta name="description" content="Free Web tutorials"&gt;</a:t>
            </a:r>
            <a:endParaRPr sz="1300"/>
          </a:p>
          <a:p>
            <a:pPr indent="0" lvl="0" marL="1422400" rtl="0" algn="l">
              <a:lnSpc>
                <a:spcPct val="12136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&lt;meta name="keywords" content="HTML,CSS,XML,JavaScript"&gt;</a:t>
            </a:r>
            <a:endParaRPr sz="1300"/>
          </a:p>
          <a:p>
            <a:pPr indent="0" lvl="0" marL="1422400" rtl="0" algn="l">
              <a:lnSpc>
                <a:spcPct val="12136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&lt;meta name="author" content="Hege Refsnes"&gt;</a:t>
            </a:r>
            <a:endParaRPr sz="13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 &lt;/head&gt;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3" name="Shape 4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4" name="Google Shape;4694;p12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95" name="Google Shape;4695;p1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6" name="Google Shape;4696;p122"/>
          <p:cNvSpPr txBox="1"/>
          <p:nvPr>
            <p:ph idx="1" type="body"/>
          </p:nvPr>
        </p:nvSpPr>
        <p:spPr>
          <a:xfrm>
            <a:off x="75650" y="6243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▪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Herencia de estilos: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697" name="Google Shape;469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650" y="1514150"/>
            <a:ext cx="4979450" cy="35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12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703" name="Google Shape;4703;p1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4" name="Google Shape;4704;p123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▪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Orden de aplicación de reglas de estilos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r>
              <a:rPr lang="en" sz="1500"/>
              <a:t>Además de las hojas de estilos definidas por los diseñadores, los navegadores aplican a cada</a:t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página otras dos hojas de estilos: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1115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Titillium Web"/>
                <a:ea typeface="Titillium Web"/>
                <a:cs typeface="Titillium Web"/>
                <a:sym typeface="Titillium Web"/>
              </a:rPr>
              <a:t>la del propio navegador utilizado</a:t>
            </a:r>
            <a:r>
              <a:rPr lang="en" sz="1300"/>
              <a:t> (se utiliza para establecer el estilo inicial por defecto a todos los </a:t>
            </a:r>
            <a:endParaRPr sz="1300"/>
          </a:p>
          <a:p>
            <a:pPr indent="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elementos HTML: tamaños de letra iniciales, decoración del texto, márgenes entre elementos, etc.)</a:t>
            </a:r>
            <a:endParaRPr sz="1300"/>
          </a:p>
          <a:p>
            <a:pPr indent="457200" lvl="0" marL="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>
                <a:latin typeface="Titillium Web"/>
                <a:ea typeface="Titillium Web"/>
                <a:cs typeface="Titillium Web"/>
                <a:sym typeface="Titillium Web"/>
              </a:rPr>
              <a:t>la del usuario</a:t>
            </a:r>
            <a:r>
              <a:rPr lang="en" sz="1300"/>
              <a:t> (cada usuario puede crear su propia hoja de estilos y aplicarla automáticamente </a:t>
            </a:r>
            <a:endParaRPr sz="1300"/>
          </a:p>
          <a:p>
            <a:pPr indent="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todas las páginas que visite con su navegador; se trata de una opción muy útil para personas </a:t>
            </a:r>
            <a:endParaRPr sz="1300"/>
          </a:p>
          <a:p>
            <a:pPr indent="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discapacitadas visualmente, ya que pueden aumentar el contraste y el tamaño del texto de todas</a:t>
            </a:r>
            <a:endParaRPr sz="1300"/>
          </a:p>
          <a:p>
            <a:pPr indent="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las páginas para facilitar su lectura).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12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710" name="Google Shape;4710;p12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1" name="Google Shape;4711;p124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▪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Orden de aplicación de reglas de estilos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500"/>
          </a:p>
          <a:p>
            <a:pPr indent="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/>
              <a:t>   -prioridad								        +prioridad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712" name="Google Shape;471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950" y="1976863"/>
            <a:ext cx="58197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6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Google Shape;4717;p12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718" name="Google Shape;4718;p1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9" name="Google Shape;4719;p125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▪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Orden de aplicación de reglas de estilos </a:t>
            </a:r>
            <a:r>
              <a:rPr lang="en" sz="1700"/>
              <a:t>(dentro del CSS del diseñador)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&gt; Menor prioridad: estilos externos (los que se colocan con link)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&gt; Después los que proceden de la etiqueta style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&gt; Después se ordenan las declaraciones según lo específico que sea el selector. Cuanto más genérico es un selector, menos importancia tienen sus declaraciones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500"/>
          </a:p>
          <a:p>
            <a:pPr indent="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720" name="Google Shape;472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488" y="3107275"/>
            <a:ext cx="3793025" cy="14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4" name="Shape 4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5" name="Google Shape;4725;p12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726" name="Google Shape;4726;p12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7" name="Google Shape;4727;p126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▪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Orden de aplicación de reglas de estilos </a:t>
            </a:r>
            <a:r>
              <a:rPr lang="en" sz="1700"/>
              <a:t>(dentro del CSS del diseñador)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&gt; </a:t>
            </a:r>
            <a:r>
              <a:rPr lang="en" sz="1700"/>
              <a:t>A continuación aquellos que tengan la anotación !important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&gt; Si después de aplicar las normas anteriores existen dos o más estilos con la misma prioridad, se aplica la que se indicó en último lugar.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500"/>
          </a:p>
          <a:p>
            <a:pPr indent="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Google Shape;4732;p12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CSS3</a:t>
            </a:r>
            <a:endParaRPr/>
          </a:p>
        </p:txBody>
      </p:sp>
      <p:sp>
        <p:nvSpPr>
          <p:cNvPr id="4733" name="Google Shape;4733;p1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34" name="Google Shape;473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825" y="1596775"/>
            <a:ext cx="4751050" cy="2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5" name="Google Shape;4735;p127"/>
          <p:cNvSpPr txBox="1"/>
          <p:nvPr>
            <p:ph idx="1" type="body"/>
          </p:nvPr>
        </p:nvSpPr>
        <p:spPr>
          <a:xfrm>
            <a:off x="777325" y="706675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▪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Flexbox vs CSS Grids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500"/>
          </a:p>
          <a:p>
            <a:pPr indent="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9" name="Shape 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0" name="Google Shape;4740;p12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CSS3</a:t>
            </a:r>
            <a:endParaRPr/>
          </a:p>
        </p:txBody>
      </p:sp>
      <p:sp>
        <p:nvSpPr>
          <p:cNvPr id="4741" name="Google Shape;4741;p12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2" name="Google Shape;4742;p128"/>
          <p:cNvSpPr txBox="1"/>
          <p:nvPr>
            <p:ph idx="1" type="body"/>
          </p:nvPr>
        </p:nvSpPr>
        <p:spPr>
          <a:xfrm>
            <a:off x="91525" y="935275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▪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Flexbox y derivados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Enlace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▪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CSS GRID </a:t>
            </a:r>
            <a:r>
              <a:rPr lang="en" sz="1700"/>
              <a:t>(cuadrículas)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Enlace</a:t>
            </a:r>
            <a:endParaRPr sz="1700"/>
          </a:p>
          <a:p>
            <a:pPr indent="0" lvl="0" marL="4572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6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p12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CSS3</a:t>
            </a:r>
            <a:endParaRPr/>
          </a:p>
        </p:txBody>
      </p:sp>
      <p:sp>
        <p:nvSpPr>
          <p:cNvPr id="4748" name="Google Shape;4748;p12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9" name="Google Shape;4749;p129"/>
          <p:cNvSpPr txBox="1"/>
          <p:nvPr>
            <p:ph idx="1" type="body"/>
          </p:nvPr>
        </p:nvSpPr>
        <p:spPr>
          <a:xfrm>
            <a:off x="718300" y="12236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Otras novedades de CSS3: 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28600" lvl="0" marL="609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chemeClr val="accent6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Borders</a:t>
            </a:r>
            <a:endParaRPr sz="1100" u="sng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Backgrounds</a:t>
            </a:r>
            <a:endParaRPr sz="11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Gradients</a:t>
            </a:r>
            <a:endParaRPr sz="11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 Effects</a:t>
            </a:r>
            <a:endParaRPr sz="11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609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3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p13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CSS3</a:t>
            </a:r>
            <a:endParaRPr/>
          </a:p>
        </p:txBody>
      </p:sp>
      <p:sp>
        <p:nvSpPr>
          <p:cNvPr id="4755" name="Google Shape;4755;p13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6" name="Google Shape;4756;p130"/>
          <p:cNvSpPr txBox="1"/>
          <p:nvPr>
            <p:ph idx="1" type="body"/>
          </p:nvPr>
        </p:nvSpPr>
        <p:spPr>
          <a:xfrm>
            <a:off x="863400" y="13973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Otras novedades de CSS3: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Fonts</a:t>
            </a:r>
            <a:endParaRPr sz="11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2D Transforms</a:t>
            </a:r>
            <a:endParaRPr sz="11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3D Transforms</a:t>
            </a:r>
            <a:endParaRPr sz="11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Transitions</a:t>
            </a:r>
            <a:endParaRPr sz="11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0" name="Shape 4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" name="Google Shape;4761;p13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CSS3</a:t>
            </a:r>
            <a:endParaRPr/>
          </a:p>
        </p:txBody>
      </p:sp>
      <p:sp>
        <p:nvSpPr>
          <p:cNvPr id="4762" name="Google Shape;4762;p1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3" name="Google Shape;4763;p131"/>
          <p:cNvSpPr txBox="1"/>
          <p:nvPr>
            <p:ph idx="1" type="body"/>
          </p:nvPr>
        </p:nvSpPr>
        <p:spPr>
          <a:xfrm>
            <a:off x="944475" y="13973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Otras novedades de CSS3: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9)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Animations</a:t>
            </a:r>
            <a:endParaRPr sz="11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10)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7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Multiple Columns</a:t>
            </a:r>
            <a:endParaRPr sz="1100" u="sng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          …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2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19" name="Google Shape;3919;p2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0" name="Google Shape;3920;p24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&lt;head&gt;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Link</a:t>
            </a:r>
            <a:r>
              <a:rPr lang="en" sz="1800"/>
              <a:t>: </a:t>
            </a:r>
            <a:r>
              <a:rPr lang="en" sz="1800"/>
              <a:t>Permite invocar a un recurso externo a la página a fin de incorporar a la misma el contenido del recurso</a:t>
            </a:r>
            <a:r>
              <a:rPr lang="en" sz="1800"/>
              <a:t>.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&lt;head&gt;</a:t>
            </a:r>
            <a:endParaRPr sz="1800"/>
          </a:p>
          <a:p>
            <a:pPr indent="0" lvl="0" marL="142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&lt;link rel="stylesheet" type="text/css" href="theme.css"&gt;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&lt;/head&gt;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7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8" name="Google Shape;4768;p13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CSS3</a:t>
            </a:r>
            <a:endParaRPr/>
          </a:p>
        </p:txBody>
      </p:sp>
      <p:sp>
        <p:nvSpPr>
          <p:cNvPr id="4769" name="Google Shape;4769;p13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0" name="Google Shape;4770;p132"/>
          <p:cNvSpPr txBox="1"/>
          <p:nvPr>
            <p:ph idx="1" type="body"/>
          </p:nvPr>
        </p:nvSpPr>
        <p:spPr>
          <a:xfrm>
            <a:off x="718300" y="11893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500"/>
              <a:t>CSS3 presenta nuevos selectores de atributos.</a:t>
            </a:r>
            <a:endParaRPr sz="1500"/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[attribute^=value] </a:t>
            </a:r>
            <a:r>
              <a:rPr lang="en" sz="1500"/>
              <a:t>- Ejemplo: a[href^="https"]	Selects every &lt;a&gt; element whose href </a:t>
            </a:r>
            <a:endParaRPr sz="1500"/>
          </a:p>
          <a:p>
            <a:pPr indent="-2286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attribute value begins with "https"</a:t>
            </a:r>
            <a:endParaRPr sz="1500"/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[attribute$=value]</a:t>
            </a:r>
            <a:r>
              <a:rPr lang="en" sz="1500"/>
              <a:t>	- Ejemplo a[href$=".pdf"]  Selects every &lt;a&gt; element whose href </a:t>
            </a:r>
            <a:endParaRPr sz="1500"/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attribute value ends with ".pdf"</a:t>
            </a:r>
            <a:endParaRPr sz="1500"/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[attribute*=value]	</a:t>
            </a:r>
            <a:r>
              <a:rPr lang="en" sz="1500"/>
              <a:t>- Ejemplo</a:t>
            </a: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500"/>
              <a:t>a[href*="w3schools"]  Selects every &lt;a&gt; element whose </a:t>
            </a:r>
            <a:endParaRPr sz="1500"/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href attribute value contains the substring "w3schools"</a:t>
            </a:r>
            <a:endParaRPr sz="11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4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13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CSS3</a:t>
            </a:r>
            <a:endParaRPr/>
          </a:p>
        </p:txBody>
      </p:sp>
      <p:sp>
        <p:nvSpPr>
          <p:cNvPr id="4776" name="Google Shape;4776;p13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7" name="Google Shape;4777;p133"/>
          <p:cNvSpPr txBox="1"/>
          <p:nvPr>
            <p:ph idx="1" type="body"/>
          </p:nvPr>
        </p:nvSpPr>
        <p:spPr>
          <a:xfrm>
            <a:off x="718300" y="1235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Cuidado: algunas propiedades y elementos de CSS3, no están disponibles en 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todos los navegadores. Por ello en muchas ocasiones las propiedades CSS3 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tienen distintas variantes según el navegador.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Los prefijos más utilizados actualmente son: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8100" lvl="0" marL="152400" marR="1651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-webkit-. Para los navegadores que usen el motor conocido como Webkit </a:t>
            </a:r>
            <a:endParaRPr sz="1500"/>
          </a:p>
          <a:p>
            <a:pPr indent="38100" lvl="0" marL="152400" marR="1651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(como Chrome o Safari). </a:t>
            </a:r>
            <a:endParaRPr sz="1500"/>
          </a:p>
          <a:p>
            <a:pPr indent="0" lvl="0" marL="190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-ms-. Para los navegadores de Microsoft (como Internet Explorer)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     -o-. Para el navegador Opera. </a:t>
            </a:r>
            <a:endParaRPr sz="1500"/>
          </a:p>
          <a:p>
            <a:pPr indent="0" lvl="0" marL="190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-moz-. Para los navegadores Mozilla (como Firefox)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" name="Google Shape;4782;p13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CSS3</a:t>
            </a:r>
            <a:endParaRPr/>
          </a:p>
        </p:txBody>
      </p:sp>
      <p:sp>
        <p:nvSpPr>
          <p:cNvPr id="4783" name="Google Shape;4783;p13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4" name="Google Shape;4784;p134"/>
          <p:cNvSpPr txBox="1"/>
          <p:nvPr>
            <p:ph idx="1" type="body"/>
          </p:nvPr>
        </p:nvSpPr>
        <p:spPr>
          <a:xfrm>
            <a:off x="718300" y="1235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Así pues, cuando una propiedad de CSS no nos funcione en un navegador o varios, 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podemos mirar si existe una propia que nos sirva para cada uno y añadirlas dentro 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de una misma clase.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#recuadro2 {</a:t>
            </a:r>
            <a:endParaRPr sz="1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-ms-transform: rotate(10deg);</a:t>
            </a:r>
            <a:endParaRPr sz="1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-webkit-transform: rotate(10deg);</a:t>
            </a:r>
            <a:endParaRPr sz="1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-moz-transform: rotate(10deg);</a:t>
            </a:r>
            <a:endParaRPr sz="1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-o-transform: rotate(10deg);</a:t>
            </a:r>
            <a:endParaRPr sz="1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 	  transform: rotate(10deg);</a:t>
            </a:r>
            <a:endParaRPr sz="13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}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8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9" name="Google Shape;4789;p13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Responsive Web Design</a:t>
            </a:r>
            <a:endParaRPr/>
          </a:p>
        </p:txBody>
      </p:sp>
      <p:sp>
        <p:nvSpPr>
          <p:cNvPr id="4790" name="Google Shape;4790;p13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1" name="Google Shape;4791;p135"/>
          <p:cNvSpPr txBox="1"/>
          <p:nvPr>
            <p:ph idx="1" type="body"/>
          </p:nvPr>
        </p:nvSpPr>
        <p:spPr>
          <a:xfrm>
            <a:off x="718300" y="1235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El diseño web adaptable o adaptativo, conocido por las siglas 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RWD ( Responsive Web Design) es una filosofía de diseño y desarrollo cuyo 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objetivo es adaptar la apariencia de las páginas web al dispositivo que se esté </a:t>
            </a:r>
            <a:endParaRPr sz="1500"/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utilizando para visualizarla.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792" name="Google Shape;479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075" y="2687600"/>
            <a:ext cx="3036825" cy="21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3" name="Google Shape;4793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75" y="2349450"/>
            <a:ext cx="167640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4" name="Google Shape;4794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850" y="2687588"/>
            <a:ext cx="9906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8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p13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Responsive Web Design</a:t>
            </a:r>
            <a:endParaRPr/>
          </a:p>
        </p:txBody>
      </p:sp>
      <p:sp>
        <p:nvSpPr>
          <p:cNvPr id="4800" name="Google Shape;4800;p13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1" name="Google Shape;4801;p136"/>
          <p:cNvSpPr txBox="1"/>
          <p:nvPr>
            <p:ph idx="1" type="body"/>
          </p:nvPr>
        </p:nvSpPr>
        <p:spPr>
          <a:xfrm>
            <a:off x="718300" y="1235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La fragmentación en dispositivos : un desafío para los desarrolladores web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RW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802" name="Google Shape;480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97" y="1631275"/>
            <a:ext cx="7081101" cy="25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6" name="Shape 4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7" name="Google Shape;4807;p13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Responsive Web Design</a:t>
            </a:r>
            <a:endParaRPr/>
          </a:p>
        </p:txBody>
      </p:sp>
      <p:sp>
        <p:nvSpPr>
          <p:cNvPr id="4808" name="Google Shape;4808;p13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9" name="Google Shape;4809;p137"/>
          <p:cNvSpPr txBox="1"/>
          <p:nvPr>
            <p:ph idx="1" type="body"/>
          </p:nvPr>
        </p:nvSpPr>
        <p:spPr>
          <a:xfrm>
            <a:off x="718300" y="854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Media queries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On screens that are 992px or less, set the background color to blue */</a:t>
            </a:r>
            <a:endParaRPr sz="11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only screen and (max-width: 992px)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body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background-color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blue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only screen and (max-width: 600px)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body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background-color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olive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3" name="Shape 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" name="Google Shape;4814;p13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Responsive Web Design</a:t>
            </a:r>
            <a:endParaRPr/>
          </a:p>
        </p:txBody>
      </p:sp>
      <p:sp>
        <p:nvSpPr>
          <p:cNvPr id="4815" name="Google Shape;4815;p13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6" name="Google Shape;4816;p138"/>
          <p:cNvSpPr txBox="1"/>
          <p:nvPr>
            <p:ph idx="1" type="body"/>
          </p:nvPr>
        </p:nvSpPr>
        <p:spPr>
          <a:xfrm>
            <a:off x="718300" y="854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Media queries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only screen and (orientation: landscape) {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//o… orientation: portrait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body {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background-color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lightblue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only screen and (min-width: 600px)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div.example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display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none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0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13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Responsive Web Design</a:t>
            </a:r>
            <a:endParaRPr/>
          </a:p>
        </p:txBody>
      </p:sp>
      <p:sp>
        <p:nvSpPr>
          <p:cNvPr id="4822" name="Google Shape;4822;p13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3" name="Google Shape;4823;p139"/>
          <p:cNvSpPr txBox="1"/>
          <p:nvPr>
            <p:ph idx="1" type="body"/>
          </p:nvPr>
        </p:nvSpPr>
        <p:spPr>
          <a:xfrm>
            <a:off x="718300" y="854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Media queries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@media only screen and (min-width:768px) and (max-width:1024px) {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.example {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A52A2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7" name="Shape 4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8" name="Google Shape;4828;p14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Responsive Web Design</a:t>
            </a:r>
            <a:endParaRPr/>
          </a:p>
        </p:txBody>
      </p:sp>
      <p:sp>
        <p:nvSpPr>
          <p:cNvPr id="4829" name="Google Shape;4829;p14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0" name="Google Shape;4830;p140"/>
          <p:cNvSpPr txBox="1"/>
          <p:nvPr>
            <p:ph idx="1" type="body"/>
          </p:nvPr>
        </p:nvSpPr>
        <p:spPr>
          <a:xfrm>
            <a:off x="718300" y="854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 u="sng">
                <a:hlinkClick r:id="rId3"/>
              </a:rPr>
              <a:t>Media queries</a:t>
            </a:r>
            <a:endParaRPr sz="1500" u="sng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Las podemos definir donde colocamos los propios estilos o podemos importar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diferentes hojas de estilo según las características de la pantalla: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rel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="stylesheet"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media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="screen and (min-width: 900px)"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href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="widescreen.css"&gt;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rel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="stylesheet"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media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="screen and (max-width: 600px)"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href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="smallscreen.css"&gt;</a:t>
            </a:r>
            <a:endParaRPr sz="1150">
              <a:solidFill>
                <a:srgbClr val="0000C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	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4" name="Shape 4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5" name="Google Shape;4835;p14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. XHTML</a:t>
            </a:r>
            <a:endParaRPr/>
          </a:p>
        </p:txBody>
      </p:sp>
      <p:sp>
        <p:nvSpPr>
          <p:cNvPr id="4836" name="Google Shape;4836;p14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7" name="Google Shape;4837;p141"/>
          <p:cNvSpPr txBox="1"/>
          <p:nvPr>
            <p:ph idx="1" type="body"/>
          </p:nvPr>
        </p:nvSpPr>
        <p:spPr>
          <a:xfrm>
            <a:off x="718300" y="854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XHTML (eXtensible HyperText Markup Language): se considera como la adaptación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de HTML en XML, pues mantiene las características de HTML e incluye normas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XML. Es más estricto que HTML a nivel técnico.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XHTML hereda la rigidez de XML, con lo cual no se puede escribir documentos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          XHTML de cualquier manera, como ocurría con HTML, sino atendiendo a unas normas.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	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</p:txBody>
      </p:sp>
      <p:pic>
        <p:nvPicPr>
          <p:cNvPr id="4838" name="Google Shape;483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600" y="2212625"/>
            <a:ext cx="1465300" cy="16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p2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26" name="Google Shape;3926;p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7" name="Google Shape;3927;p25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3928" name="Google Shape;39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050" y="1084112"/>
            <a:ext cx="4627800" cy="34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9" name="Google Shape;3929;p25"/>
          <p:cNvSpPr txBox="1"/>
          <p:nvPr>
            <p:ph idx="1" type="body"/>
          </p:nvPr>
        </p:nvSpPr>
        <p:spPr>
          <a:xfrm>
            <a:off x="1697825" y="4416075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* r</a:t>
            </a:r>
            <a:r>
              <a:rPr lang="en" sz="1400"/>
              <a:t>el y href obligatorios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3930" name="Google Shape;3930;p25"/>
          <p:cNvSpPr txBox="1"/>
          <p:nvPr/>
        </p:nvSpPr>
        <p:spPr>
          <a:xfrm>
            <a:off x="261200" y="1084100"/>
            <a:ext cx="1506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&lt;link&gt;</a:t>
            </a:r>
            <a:endParaRPr b="1" sz="19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2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p14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XHTML</a:t>
            </a:r>
            <a:endParaRPr/>
          </a:p>
        </p:txBody>
      </p:sp>
      <p:sp>
        <p:nvSpPr>
          <p:cNvPr id="4844" name="Google Shape;4844;p14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5" name="Google Shape;4845;p142"/>
          <p:cNvSpPr txBox="1"/>
          <p:nvPr>
            <p:ph idx="1" type="body"/>
          </p:nvPr>
        </p:nvSpPr>
        <p:spPr>
          <a:xfrm>
            <a:off x="718300" y="854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Se puede procesar su contenido por cualquier programa informático (igual que 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ocurre con el XML)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Los navegadores no tienen por qué volverse locos intentando interpretar lo que 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el desarrollador ha querido escribir ni solucionar los posibles errores de código 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cometidos, como ocurría con HTML.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	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9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Google Shape;4850;p14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XHTML</a:t>
            </a:r>
            <a:endParaRPr/>
          </a:p>
        </p:txBody>
      </p:sp>
      <p:sp>
        <p:nvSpPr>
          <p:cNvPr id="4851" name="Google Shape;4851;p14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2" name="Google Shape;4852;p143"/>
          <p:cNvSpPr txBox="1"/>
          <p:nvPr>
            <p:ph idx="1" type="body"/>
          </p:nvPr>
        </p:nvSpPr>
        <p:spPr>
          <a:xfrm>
            <a:off x="718300" y="854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Sintaxis</a:t>
            </a:r>
            <a:r>
              <a:rPr lang="en" sz="1500"/>
              <a:t> (comparada con HTML):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Se necesita escribir una declaración DOCTYPE en el inicio del documento XHTML.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El atributo  xmlns en &lt;html&gt; es obligatorio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Etiquetas y atributos deben ir en minúscula (XML es sensible a mayúsculas y minúsculas).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Todos los atributos deben tener obligatoriamente un valor y deben ir entre comillas.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Todas las etiquetas deben estar cerradas correctamente.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Todas las etiquetas deben estar anidadas correctamente.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El atributo “id” sustituye al atributo “name”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	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6" name="Shape 4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7" name="Google Shape;4857;p14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XHTML</a:t>
            </a:r>
            <a:endParaRPr/>
          </a:p>
        </p:txBody>
      </p:sp>
      <p:sp>
        <p:nvSpPr>
          <p:cNvPr id="4858" name="Google Shape;4858;p14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9" name="Google Shape;4859;p144"/>
          <p:cNvSpPr txBox="1"/>
          <p:nvPr>
            <p:ph idx="1" type="body"/>
          </p:nvPr>
        </p:nvSpPr>
        <p:spPr>
          <a:xfrm>
            <a:off x="718300" y="85455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Ejemplo XHTML:</a:t>
            </a:r>
            <a:r>
              <a:rPr lang="en" sz="1500"/>
              <a:t> 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?xml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version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="1.0"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encoding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 PUBLIC "-//W3C//DTD XHTML 1.1//EN"</a:t>
            </a:r>
            <a:endParaRPr sz="11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"http://www.w3.org/TR/xhtml11/DTD/xhtml11.dtd"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1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xmlns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="http://www.w3.org/1999/xhtml"&gt;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Title of document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&gt;Este es un ejemplo de XHTML&lt;/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lang="en" sz="11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	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p2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36" name="Google Shape;3936;p2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7" name="Google Shape;3937;p26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&lt;head&gt;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Style</a:t>
            </a:r>
            <a:r>
              <a:rPr lang="en" sz="1500"/>
              <a:t>: </a:t>
            </a:r>
            <a:r>
              <a:rPr lang="en" sz="1500"/>
              <a:t>Permite colocar código CSS en la página web.</a:t>
            </a:r>
            <a:endParaRPr sz="15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&lt;head&gt;</a:t>
            </a:r>
            <a:endParaRPr sz="1600"/>
          </a:p>
          <a:p>
            <a:pPr indent="0" lvl="0" marL="142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&lt;style&gt;</a:t>
            </a:r>
            <a:endParaRPr sz="1600"/>
          </a:p>
          <a:p>
            <a:pPr indent="0" lvl="0" marL="1879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body {background-color: powderblue;}</a:t>
            </a:r>
            <a:endParaRPr sz="1600"/>
          </a:p>
          <a:p>
            <a:pPr indent="0" lvl="0" marL="1879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h1   {color: blue;}</a:t>
            </a:r>
            <a:endParaRPr sz="1600"/>
          </a:p>
          <a:p>
            <a:pPr indent="0" lvl="0" marL="1879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    {color: red;}</a:t>
            </a:r>
            <a:endParaRPr sz="1600"/>
          </a:p>
          <a:p>
            <a:pPr indent="0" lvl="0" marL="142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&lt;/style&gt;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 &lt;/head&gt;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p2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43" name="Google Shape;3943;p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4" name="Google Shape;3944;p27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&lt;head&gt;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Script: </a:t>
            </a:r>
            <a:r>
              <a:rPr lang="en" sz="1500"/>
              <a:t>Permite colocar código script en la página web. Hoy en día lo habitual es utilizar esta etiqueta para incorporar código JavaScript a la misma. Los usos más comunes de JavaScript son la manipulación de imágenes, validación de formularios, y los cambios dinámicos de contenido.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t/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&lt;head&gt;</a:t>
            </a:r>
            <a:endParaRPr sz="16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&lt;script&gt;</a:t>
            </a:r>
            <a:endParaRPr sz="1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     		 alert("Salta una alerta en el navegador")</a:t>
            </a:r>
            <a:endParaRPr sz="1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    	&lt;/script&gt;</a:t>
            </a:r>
            <a:endParaRPr sz="1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&lt;/head&gt;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" name="Google Shape;3949;p2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50" name="Google Shape;3950;p2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1" name="Google Shape;3951;p28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Head:</a:t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&lt;script&gt;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function myFunction() {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document.getElementById("demo").innerHTML = "Paragraph changed.";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}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&lt;/script&gt;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Body:</a:t>
            </a:r>
            <a:endParaRPr sz="1300"/>
          </a:p>
          <a:p>
            <a:pPr indent="45720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00"/>
              <a:t>&lt;p id="demo"&gt;A Paragraph&lt;/p&gt;</a:t>
            </a:r>
            <a:endParaRPr sz="1500"/>
          </a:p>
          <a:p>
            <a:pPr indent="45720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500"/>
              <a:t>&lt;button type="button" onclick="myFunction()"&gt;Try it&lt;/button&gt;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300"/>
              <a:t>	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p2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57" name="Google Shape;3957;p2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8" name="Google Shape;3958;p29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&lt;head&gt;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Base</a:t>
            </a:r>
            <a:r>
              <a:rPr lang="en" sz="1500"/>
              <a:t>: 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Atributo </a:t>
            </a:r>
            <a:r>
              <a:rPr i="1" lang="en" sz="1500"/>
              <a:t>href</a:t>
            </a:r>
            <a:r>
              <a:rPr lang="en" sz="1500"/>
              <a:t>: Especifica la URL por defecto (la carpeta raíz) para todos los hipervínculos que figuren en la página y que se indiquen de forma relativa. 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Si no se indica, los enlaces relativos parten del directorio que alberga a  la página.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&lt;</a:t>
            </a:r>
            <a:r>
              <a:rPr lang="en" sz="1500"/>
              <a:t>head&gt;</a:t>
            </a:r>
            <a:endParaRPr sz="15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&lt;base href="</a:t>
            </a:r>
            <a:r>
              <a:rPr lang="en" sz="1500">
                <a:uFill>
                  <a:noFill/>
                </a:uFill>
                <a:hlinkClick r:id="rId3"/>
              </a:rPr>
              <a:t>http://www.mipagina.com/conts</a:t>
            </a:r>
            <a:r>
              <a:rPr lang="en" sz="1500"/>
              <a:t>" /&gt;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&lt;/head&gt;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Si tenemos una ruta de nombre “logo.png”, realmente será la ruta </a:t>
            </a:r>
            <a:r>
              <a:rPr lang="en" sz="1500">
                <a:uFill>
                  <a:noFill/>
                </a:uFill>
                <a:hlinkClick r:id="rId4"/>
              </a:rPr>
              <a:t>http://www.mipagina.com/conts</a:t>
            </a:r>
            <a:r>
              <a:rPr lang="en" sz="1500"/>
              <a:t>/logo.png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3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64" name="Google Shape;3964;p3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5" name="Google Shape;3965;p30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&lt;head&gt;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Base: </a:t>
            </a:r>
            <a:endParaRPr sz="15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 sz="1400"/>
              <a:t>Atributo </a:t>
            </a:r>
            <a:r>
              <a:rPr i="1" lang="en" sz="1400"/>
              <a:t>target</a:t>
            </a:r>
            <a:r>
              <a:rPr lang="en" sz="1400"/>
              <a:t>: </a:t>
            </a:r>
            <a:r>
              <a:rPr lang="en" sz="1400"/>
              <a:t>Mediante el atributo target se especifica el tipo de destino del enlace.</a:t>
            </a:r>
            <a:endParaRPr sz="12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&lt;head&gt;</a:t>
            </a:r>
            <a:endParaRPr sz="12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&lt;base target="_blank" /&gt;</a:t>
            </a:r>
            <a:endParaRPr sz="12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&lt;/head&gt;</a:t>
            </a:r>
            <a:endParaRPr sz="12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</p:txBody>
      </p:sp>
      <p:pic>
        <p:nvPicPr>
          <p:cNvPr id="3966" name="Google Shape;39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388" y="2913013"/>
            <a:ext cx="64484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3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72" name="Google Shape;3972;p3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3" name="Google Shape;3973;p31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▪"/>
            </a:pPr>
            <a:r>
              <a:rPr lang="en" sz="1500"/>
              <a:t>Encabezados: Para fijar apartados (títulos, subtítulos,…) se usan los encabezados mediante los elementos </a:t>
            </a: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h1</a:t>
            </a:r>
            <a:r>
              <a:rPr lang="en" sz="1500"/>
              <a:t> (más importante), </a:t>
            </a: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h2</a:t>
            </a:r>
            <a:r>
              <a:rPr lang="en" sz="1500"/>
              <a:t>, </a:t>
            </a: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h3</a:t>
            </a:r>
            <a:r>
              <a:rPr lang="en" sz="1500"/>
              <a:t>, </a:t>
            </a: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h4</a:t>
            </a:r>
            <a:r>
              <a:rPr lang="en" sz="1500"/>
              <a:t>, </a:t>
            </a: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h5 </a:t>
            </a:r>
            <a:r>
              <a:rPr lang="en" sz="1500"/>
              <a:t>y </a:t>
            </a:r>
            <a:r>
              <a:rPr b="1" lang="en" sz="1500">
                <a:latin typeface="Titillium Web"/>
                <a:ea typeface="Titillium Web"/>
                <a:cs typeface="Titillium Web"/>
                <a:sym typeface="Titillium Web"/>
              </a:rPr>
              <a:t>h6 </a:t>
            </a:r>
            <a:r>
              <a:rPr lang="en" sz="1500"/>
              <a:t>(menos importante). Es importante utilizarlos para mostrar la estructura del documento.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           El texto se visualiza en negrita y se añade un salto de línea antes y después.</a:t>
            </a:r>
            <a:endParaRPr sz="15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&lt;body&gt;</a:t>
            </a:r>
            <a:endParaRPr sz="18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&lt;h1&gt;Hola mundo&lt;/h1&gt;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&lt;/body&gt;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endParaRPr sz="1800"/>
          </a:p>
        </p:txBody>
      </p:sp>
      <p:pic>
        <p:nvPicPr>
          <p:cNvPr id="3974" name="Google Shape;39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151" y="2979376"/>
            <a:ext cx="2034525" cy="13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Introducción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Estructura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Etiquetas y atributos HTML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HTML5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Hojas de estilos CSS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CSS3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Responsive Web Design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XHTML</a:t>
            </a:r>
            <a:endParaRPr sz="1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1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3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80" name="Google Shape;3980;p3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1" name="Google Shape;3981;p32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Párrafo</a:t>
            </a:r>
            <a:r>
              <a:rPr lang="en" sz="1700"/>
              <a:t>: Se trata de un nuevo párrafo. Se añade automáticamente una línea en blanco antes y después de un párrafo.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&lt;body&gt;</a:t>
            </a:r>
            <a:endParaRPr sz="18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&lt;p&gt;Esto es un párrafo&lt;/p&gt;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&lt;/body&gt;</a:t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Espacios obligatorios: añadiendo la entidad  </a:t>
            </a:r>
            <a:r>
              <a:rPr i="1" lang="en" sz="1800"/>
              <a:t>&amp;nbsp; </a:t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5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Google Shape;3986;p3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87" name="Google Shape;3987;p3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8" name="Google Shape;3988;p33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Salto de línea</a:t>
            </a:r>
            <a:r>
              <a:rPr lang="en" sz="1700"/>
              <a:t>:</a:t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&lt;br/&gt;</a:t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Línea horizontal:</a:t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&lt;hr/&gt;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endParaRPr b="1" sz="5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Comentarios: </a:t>
            </a:r>
            <a:r>
              <a:rPr lang="en" sz="1800"/>
              <a:t>Los comentarios no se muestran en el navegador, 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pero pueden ayudar a documentar su código HTML. Pueden ir también en el head u otras partes del documento.</a:t>
            </a:r>
            <a:endParaRPr sz="1800"/>
          </a:p>
          <a:p>
            <a:pPr indent="0" lvl="0" marL="7112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&lt;!--Esto es un comentario --&gt;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3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994" name="Google Shape;3994;p3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5" name="Google Shape;3995;p34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Formateo básico del texto: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** Para el formateo completo se usará CSS</a:t>
            </a:r>
            <a:endParaRPr sz="1600"/>
          </a:p>
        </p:txBody>
      </p:sp>
      <p:pic>
        <p:nvPicPr>
          <p:cNvPr id="3996" name="Google Shape;39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00" y="1986513"/>
            <a:ext cx="52387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7" name="Google Shape;39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050" y="2929500"/>
            <a:ext cx="35814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8" name="Google Shape;39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5975" y="1319775"/>
            <a:ext cx="34194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3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04" name="Google Shape;4004;p3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5" name="Google Shape;4005;p35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Listas</a:t>
            </a:r>
            <a:r>
              <a:rPr lang="en" sz="1700"/>
              <a:t>: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Con viñetas: Puede cambiarse el estilo con CSS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0" lvl="0" marL="13970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700"/>
              <a:t>&lt;ul&gt;</a:t>
            </a:r>
            <a:endParaRPr sz="1700"/>
          </a:p>
          <a:p>
            <a:pPr indent="0" lvl="0" marL="1981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&lt;li&gt;Agua&lt;/li&gt;</a:t>
            </a:r>
            <a:endParaRPr sz="1700"/>
          </a:p>
          <a:p>
            <a:pPr indent="0" lvl="0" marL="1981200" rtl="0" algn="l">
              <a:lnSpc>
                <a:spcPct val="12136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&lt;li&gt;Vino&lt;/li&gt;</a:t>
            </a:r>
            <a:endParaRPr sz="1700"/>
          </a:p>
          <a:p>
            <a:pPr indent="0" lvl="0" marL="1981200" rtl="0" algn="l">
              <a:lnSpc>
                <a:spcPct val="12136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&lt;li&gt;Cerveza&lt;/li&gt;</a:t>
            </a:r>
            <a:endParaRPr sz="17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&lt;/ul&gt;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&lt;/body&gt;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006" name="Google Shape;40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424" y="2712425"/>
            <a:ext cx="1761900" cy="12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0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Google Shape;4011;p3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12" name="Google Shape;4012;p3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3" name="Google Shape;4013;p36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Listas: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Numéricas: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&lt;ol&gt;</a:t>
            </a:r>
            <a:endParaRPr sz="1700"/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&lt;li&gt;Agua&lt;/li&gt;</a:t>
            </a:r>
            <a:endParaRPr sz="1700"/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&lt;li&gt;Vino&lt;/li&gt;</a:t>
            </a:r>
            <a:endParaRPr sz="1700"/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&lt;li&gt;Cerveza&lt;/li&gt;</a:t>
            </a:r>
            <a:endParaRPr sz="1700"/>
          </a:p>
          <a:p>
            <a:pPr indent="0" lvl="0" marL="139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&lt;/ol&gt;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&lt;/body&gt;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014" name="Google Shape;40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398" y="3093175"/>
            <a:ext cx="1415793" cy="10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5" name="Google Shape;40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325" y="1150535"/>
            <a:ext cx="4748075" cy="16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p3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21" name="Google Shape;4021;p3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2" name="Google Shape;4022;p37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Listas: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Descriptivas: </a:t>
            </a:r>
            <a:endParaRPr sz="1700"/>
          </a:p>
          <a:p>
            <a:pPr indent="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&lt;body&gt;</a:t>
            </a:r>
            <a:endParaRPr sz="1200"/>
          </a:p>
          <a:p>
            <a:pPr indent="4572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&lt;dl&gt;</a:t>
            </a:r>
            <a:endParaRPr sz="1200"/>
          </a:p>
          <a:p>
            <a:pPr indent="457200" lvl="0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&lt;dt&gt;Coffee&lt;/dt&gt;</a:t>
            </a:r>
            <a:endParaRPr sz="1200"/>
          </a:p>
          <a:p>
            <a:pPr indent="457200" lvl="0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&lt;dd&gt;- black hot drink&lt;/dd&gt;</a:t>
            </a:r>
            <a:endParaRPr sz="1200"/>
          </a:p>
          <a:p>
            <a:pPr indent="457200" lvl="0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&lt;dt&gt;Milk&lt;/dt&gt;</a:t>
            </a:r>
            <a:endParaRPr sz="1200"/>
          </a:p>
          <a:p>
            <a:pPr indent="457200" lvl="0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&lt;dd&gt;- white cold drink&lt;/dd&gt;</a:t>
            </a:r>
            <a:endParaRPr sz="1200"/>
          </a:p>
          <a:p>
            <a:pPr indent="4572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&lt;/dl&gt;</a:t>
            </a:r>
            <a:endParaRPr sz="1200"/>
          </a:p>
          <a:p>
            <a:pPr indent="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&lt;/body&gt;</a:t>
            </a:r>
            <a:endParaRPr sz="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023" name="Google Shape;40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38" y="3021863"/>
            <a:ext cx="214312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3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29" name="Google Shape;4029;p3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0" name="Google Shape;4030;p38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Listas: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Anidadas: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031" name="Google Shape;40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850" y="2900075"/>
            <a:ext cx="1733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Google Shape;4032;p38"/>
          <p:cNvPicPr preferRelativeResize="0"/>
          <p:nvPr/>
        </p:nvPicPr>
        <p:blipFill rotWithShape="1">
          <a:blip r:embed="rId4">
            <a:alphaModFix/>
          </a:blip>
          <a:srcRect b="0" l="0" r="0" t="4652"/>
          <a:stretch/>
        </p:blipFill>
        <p:spPr>
          <a:xfrm>
            <a:off x="1742700" y="2511474"/>
            <a:ext cx="2705100" cy="18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p3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38" name="Google Shape;4038;p3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9" name="Google Shape;4039;p39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Enlaces</a:t>
            </a:r>
            <a:r>
              <a:rPr lang="en" sz="1700"/>
              <a:t>: etiqueta &lt;a&gt;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Una URL está formada por: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- Protocolo:</a:t>
            </a:r>
            <a:endParaRPr sz="1700"/>
          </a:p>
          <a:p>
            <a:pPr indent="-228600" lvl="0" marL="13335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o   http:// (para recursos de la web)</a:t>
            </a:r>
            <a:endParaRPr sz="1700"/>
          </a:p>
          <a:p>
            <a:pPr indent="-228600" lvl="0" marL="13335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o   https:// (para recursos de la web contenidos en un servidor seguro)</a:t>
            </a:r>
            <a:endParaRPr sz="1700"/>
          </a:p>
          <a:p>
            <a:pPr indent="-228600" lvl="0" marL="13335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o   ftp:// (recursos contenidos en un servidor de ficheros)</a:t>
            </a:r>
            <a:endParaRPr sz="1700"/>
          </a:p>
          <a:p>
            <a:pPr indent="-228600" lvl="0" marL="13335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o   ftps:// (recursos contenidos en un servidor de ficheros seguro)</a:t>
            </a:r>
            <a:endParaRPr sz="1700"/>
          </a:p>
          <a:p>
            <a:pPr indent="-228600" lvl="0" marL="13335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o   mailto: (dirección de correo electrónico)</a:t>
            </a:r>
            <a:endParaRPr sz="1700"/>
          </a:p>
          <a:p>
            <a:pPr indent="-228600" lvl="0" marL="13335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o   file:/// (recurso dentro de nuestra propia computadora)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4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45" name="Google Shape;4045;p4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6" name="Google Shape;4046;p40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Enlaces: etiqueta &lt;a&gt;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Una URL está formada por: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- Servidor. Nombre completo en Internet del servidor que aloja el recurso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al que deseamos acceder. Por ejemplo: </a:t>
            </a:r>
            <a:r>
              <a:rPr lang="en" sz="1700"/>
              <a:t>www.iessierradeguara.com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- Puerto. Puerto por el que se debe conectar con el servidor para obtener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el recurso. Si no se indica (que es lo habitual) se toma el puerto por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defecto. Ejemplo en http se usa el 80. Si queremos usar uno en particular se indica tras el servidor poniendo dos puntos y el puerto. Por ejemplo www.qqq.com:1521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4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52" name="Google Shape;4052;p4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3" name="Google Shape;4053;p41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Enlaces: etiqueta &lt;a&gt;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Una URL está formada por: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- Ruta:</a:t>
            </a:r>
            <a:r>
              <a:rPr lang="en" sz="1700"/>
              <a:t> Indica el recorrido dentro del servidor que hay que hacer en sus directorios para llegar al recurso que queremos. Se pone después del servidor. Ejemplos:</a:t>
            </a:r>
            <a:endParaRPr sz="1700"/>
          </a:p>
          <a:p>
            <a:pPr indent="-228600" lvl="0" marL="685800" rtl="0" algn="just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o   /index.html Accede a la página index.html situada en la raíz del servidor.</a:t>
            </a:r>
            <a:endParaRPr sz="1700"/>
          </a:p>
          <a:p>
            <a:pPr indent="-228600" lvl="0" marL="685800" marR="16510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o   /imagenes/paisajes/foto001.jpg Accede a la   imagen   foto001.jpg dentro del directorio paisajes dentro, a su vez, del directorio imagenes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p1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Introducción</a:t>
            </a:r>
            <a:endParaRPr/>
          </a:p>
        </p:txBody>
      </p:sp>
      <p:sp>
        <p:nvSpPr>
          <p:cNvPr id="3848" name="Google Shape;3848;p1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9" name="Google Shape;3849;p15"/>
          <p:cNvSpPr/>
          <p:nvPr/>
        </p:nvSpPr>
        <p:spPr>
          <a:xfrm>
            <a:off x="2671150" y="2135200"/>
            <a:ext cx="2265000" cy="121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87A1"/>
                </a:solidFill>
              </a:rPr>
              <a:t>Lenguajes de marcas en entornos web</a:t>
            </a:r>
            <a:endParaRPr>
              <a:solidFill>
                <a:srgbClr val="0B87A1"/>
              </a:solidFill>
            </a:endParaRPr>
          </a:p>
        </p:txBody>
      </p:sp>
      <p:sp>
        <p:nvSpPr>
          <p:cNvPr id="3850" name="Google Shape;3850;p15"/>
          <p:cNvSpPr/>
          <p:nvPr/>
        </p:nvSpPr>
        <p:spPr>
          <a:xfrm>
            <a:off x="1386325" y="2565825"/>
            <a:ext cx="854700" cy="406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XHTML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51" name="Google Shape;3851;p15"/>
          <p:cNvSpPr/>
          <p:nvPr/>
        </p:nvSpPr>
        <p:spPr>
          <a:xfrm>
            <a:off x="2551650" y="1396200"/>
            <a:ext cx="2377200" cy="406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Etiquetas y atributos HTML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52" name="Google Shape;3852;p15"/>
          <p:cNvSpPr/>
          <p:nvPr/>
        </p:nvSpPr>
        <p:spPr>
          <a:xfrm>
            <a:off x="5244025" y="2537200"/>
            <a:ext cx="1530000" cy="406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Hojas de estilos</a:t>
            </a:r>
            <a:endParaRPr>
              <a:solidFill>
                <a:srgbClr val="80BFB7"/>
              </a:solidFill>
            </a:endParaRPr>
          </a:p>
        </p:txBody>
      </p:sp>
      <p:cxnSp>
        <p:nvCxnSpPr>
          <p:cNvPr id="3853" name="Google Shape;3853;p15"/>
          <p:cNvCxnSpPr>
            <a:stCxn id="3851" idx="2"/>
            <a:endCxn id="3849" idx="0"/>
          </p:cNvCxnSpPr>
          <p:nvPr/>
        </p:nvCxnSpPr>
        <p:spPr>
          <a:xfrm>
            <a:off x="3740250" y="1802400"/>
            <a:ext cx="63300" cy="3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4" name="Google Shape;3854;p15"/>
          <p:cNvCxnSpPr>
            <a:stCxn id="3849" idx="3"/>
            <a:endCxn id="3852" idx="1"/>
          </p:cNvCxnSpPr>
          <p:nvPr/>
        </p:nvCxnSpPr>
        <p:spPr>
          <a:xfrm>
            <a:off x="4936150" y="2740300"/>
            <a:ext cx="30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5" name="Google Shape;3855;p15"/>
          <p:cNvCxnSpPr>
            <a:stCxn id="3849" idx="1"/>
            <a:endCxn id="3850" idx="3"/>
          </p:cNvCxnSpPr>
          <p:nvPr/>
        </p:nvCxnSpPr>
        <p:spPr>
          <a:xfrm flipH="1">
            <a:off x="2240950" y="2740300"/>
            <a:ext cx="430200" cy="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4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59" name="Google Shape;4059;p4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0" name="Google Shape;4060;p42"/>
          <p:cNvSpPr txBox="1"/>
          <p:nvPr>
            <p:ph idx="1" type="body"/>
          </p:nvPr>
        </p:nvSpPr>
        <p:spPr>
          <a:xfrm>
            <a:off x="761450" y="1081500"/>
            <a:ext cx="73758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Enlaces: etiqueta &lt;a&gt;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Una URL está formada por: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- Rut</a:t>
            </a:r>
            <a:r>
              <a:rPr lang="en" sz="1700"/>
              <a:t>a: Cadena de búsqueda. Sólo aparece tras direcciones a páginas web que admitan recibir parámetros (como las páginas PHP, ASP o JSP por ejemplo). Ejemplo </a:t>
            </a:r>
            <a:r>
              <a:rPr i="1" lang="en" sz="1700"/>
              <a:t>?pagina=5&amp;idioma=es</a:t>
            </a:r>
            <a:r>
              <a:rPr lang="en" sz="1700"/>
              <a:t>, pasará los parámetros pagina e idioma usando los valores 5 y es respectivamente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Ejemplo de URL completa: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		http://www.ejemplourl.com:9000/dirs/srv/pagina1.php?a=90&amp;r=7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4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66" name="Google Shape;4066;p4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7" name="Google Shape;4067;p43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Enlaces: etiqueta &lt;a&gt;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El atributo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href </a:t>
            </a:r>
            <a:r>
              <a:rPr lang="en" sz="1700"/>
              <a:t>permite indicar la URL del enlace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4572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&lt;a hre</a:t>
            </a:r>
            <a:r>
              <a:rPr lang="en" sz="1700">
                <a:uFill>
                  <a:noFill/>
                </a:uFill>
                <a:hlinkClick r:id="rId3"/>
              </a:rPr>
              <a:t>f="http:</a:t>
            </a:r>
            <a:r>
              <a:rPr lang="en" sz="1700"/>
              <a:t>//e</a:t>
            </a:r>
            <a:r>
              <a:rPr lang="en" sz="1700">
                <a:uFill>
                  <a:noFill/>
                </a:uFill>
                <a:hlinkClick r:id="rId4"/>
              </a:rPr>
              <a:t>s.wikipedia.org/wiki/Tiberio</a:t>
            </a:r>
            <a:r>
              <a:rPr lang="en" sz="1700"/>
              <a:t>"&gt;Tiberio&lt;/a&gt;</a:t>
            </a:r>
            <a:endParaRPr sz="1700"/>
          </a:p>
          <a:p>
            <a:pPr indent="0" lvl="0" marL="9144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600"/>
          </a:p>
          <a:p>
            <a:pPr indent="0" lvl="0" marL="9144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&lt;a href="tiberio.html"&gt;Tiberio&lt;/a&gt; </a:t>
            </a:r>
            <a:r>
              <a:rPr lang="en" sz="1000"/>
              <a:t>(estará en el mismo directorio que el actual html)</a:t>
            </a:r>
            <a:endParaRPr sz="1000"/>
          </a:p>
          <a:p>
            <a:pPr indent="0" lvl="0" marL="9144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&lt;a href="emperadores/tiberio.html"&gt;Tiberio&lt;/a&gt;</a:t>
            </a:r>
            <a:endParaRPr sz="1700"/>
          </a:p>
          <a:p>
            <a:pPr indent="0" lvl="0" marL="9144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 &lt;a href="../emprendedores/tiberio.html"&gt;Tiberio&lt;/a&gt;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p4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73" name="Google Shape;4073;p4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4" name="Google Shape;4074;p44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Enlaces: etiqueta &lt;a&gt;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Enlace a correos: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400"/>
              <a:t>· &lt;a href="mailto:someone@example.com”&gt;Envía mail&lt;/a&gt;</a:t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4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80" name="Google Shape;4080;p4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1" name="Google Shape;4081;p45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Enlaces</a:t>
            </a:r>
            <a:r>
              <a:rPr lang="en" sz="1700"/>
              <a:t>: etiqueta &lt;a&gt;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Atributo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id</a:t>
            </a:r>
            <a:r>
              <a:rPr lang="en" sz="1700"/>
              <a:t>:  Navegar a determinada parte de una página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&lt;a id="punto_1”&gt;Aquí&lt;/a&gt;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&lt;a href="#punto_1"&gt;Volver arriba&lt;/a&gt;</a:t>
            </a:r>
            <a:endParaRPr sz="1700"/>
          </a:p>
          <a:p>
            <a:pPr indent="0" lvl="0" marL="419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Si el enlace se realiza desde otra página: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 		&lt;a hre</a:t>
            </a:r>
            <a:r>
              <a:rPr lang="en" sz="1700">
                <a:uFill>
                  <a:noFill/>
                </a:uFill>
                <a:hlinkClick r:id="rId3"/>
              </a:rPr>
              <a:t>f="http:</a:t>
            </a:r>
            <a:r>
              <a:rPr lang="en" sz="1700"/>
              <a:t>//s</a:t>
            </a:r>
            <a:r>
              <a:rPr lang="en" sz="1700">
                <a:uFill>
                  <a:noFill/>
                </a:uFill>
                <a:hlinkClick r:id="rId4"/>
              </a:rPr>
              <a:t>ervidor/nombre_pagina.html#punto_1</a:t>
            </a:r>
            <a:r>
              <a:rPr lang="en" sz="1700"/>
              <a:t>"&gt;Ir&lt;/a&gt;</a:t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4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087" name="Google Shape;4087;p4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8" name="Google Shape;4088;p46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Img</a:t>
            </a:r>
            <a:r>
              <a:rPr lang="en" sz="1700"/>
              <a:t>: imágenes, atributos obligatorios 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src </a:t>
            </a:r>
            <a:r>
              <a:rPr lang="en" sz="1700"/>
              <a:t>(ruta absoluta o relativa a la imagen)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alt </a:t>
            </a:r>
            <a:r>
              <a:rPr lang="en" sz="1700"/>
              <a:t>(texto alternativo que se muestra cuando no se carga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la imagen o en los lectores de pantallas utilizados por personas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con discapacidad visual)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9779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&lt;img src="html5.gif" alt="The official HTML5 Icon" /&gt;</a:t>
            </a:r>
            <a:endParaRPr sz="1500"/>
          </a:p>
          <a:p>
            <a:pPr indent="0" lvl="0" marL="9779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9779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&lt;img src="html5.gif" alt="HTML5 Icon" width="128" height="128" /&gt;</a:t>
            </a:r>
            <a:endParaRPr sz="1500"/>
          </a:p>
          <a:p>
            <a:pPr indent="457200" lvl="0" marL="4572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**La W3C recomienda adaptar el tamaño mediante estilos CSS</a:t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p4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094" name="Google Shape;4094;p4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5" name="Google Shape;4095;p47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Img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4572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096" name="Google Shape;4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637" y="1714525"/>
            <a:ext cx="5354224" cy="29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4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4102" name="Google Shape;4102;p4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3" name="Google Shape;4103;p48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Hipervínculos en imágenes: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00025" lvl="0" marL="62865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&lt;a href="mipagina.html"&gt;</a:t>
            </a:r>
            <a:endParaRPr sz="1700"/>
          </a:p>
          <a:p>
            <a:pPr indent="-200025" lvl="0" marL="10858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&lt;img src="html5.gif" alt="HTML5 Icon" width="128" height="128" /&gt;</a:t>
            </a:r>
            <a:endParaRPr sz="1700"/>
          </a:p>
          <a:p>
            <a:pPr indent="-200025" lvl="0" marL="6286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&lt;/a&gt;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7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p4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09" name="Google Shape;4109;p4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0" name="Google Shape;4110;p49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Mapas de imágenes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111" name="Google Shape;4111;p49"/>
          <p:cNvSpPr txBox="1"/>
          <p:nvPr/>
        </p:nvSpPr>
        <p:spPr>
          <a:xfrm>
            <a:off x="579225" y="2015675"/>
            <a:ext cx="7877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&lt;p&gt;Click on the computer, the phone, or the cup of coffee to go to a new page and read more about the topic:&lt;/p&gt;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&lt;img src="workplace.jpg" alt="Workplace" usemap="#workmap" width="400" height="379"&gt;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&lt;map name="workmap"&gt;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&lt;area shape="rect" coords="34,44,270,350" alt="Computer" href="computer.htm"&gt;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&lt;area shape="rect" coords="290,172,333,250" alt="Phone" href="phone.htm"&gt;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&lt;area shape="circle" coords="337,300,44" alt="Cup of coffee" href="coffee.htm"&gt;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&lt;/map&gt;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2" name="Google Shape;41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650" y="297275"/>
            <a:ext cx="1822475" cy="16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p5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18" name="Google Shape;4118;p5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9" name="Google Shape;4119;p50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Table: tablas en html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&lt;table&gt; </a:t>
            </a:r>
            <a:r>
              <a:rPr lang="en" sz="1700"/>
              <a:t>(define una tabla html)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tillium Web"/>
              <a:buChar char="❏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&lt;c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aption&gt; </a:t>
            </a:r>
            <a:r>
              <a:rPr lang="en" sz="1700"/>
              <a:t>(agrega un título a la tabla)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tillium Web"/>
              <a:buChar char="❏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&lt;t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h&gt;</a:t>
            </a:r>
            <a:r>
              <a:rPr lang="en" sz="1700"/>
              <a:t> (celda de cabecera en la primera línea, lo pone en negrita </a:t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y centrado)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Font typeface="Titillium Web"/>
              <a:buChar char="❏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t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r&gt; </a:t>
            </a:r>
            <a:r>
              <a:rPr lang="en" sz="1700"/>
              <a:t>(cada elemento tr define una fila, va dentro de &lt;table&gt;)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itillium Web"/>
              <a:buChar char="❏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&lt;td&gt; </a:t>
            </a:r>
            <a:r>
              <a:rPr lang="en" sz="1700"/>
              <a:t>(cada elemento td define una columna, va dentro de &lt;tr&gt;)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5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25" name="Google Shape;4125;p5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6" name="Google Shape;4126;p51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Table: 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127" name="Google Shape;41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51" y="2525401"/>
            <a:ext cx="3469350" cy="9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8" name="Google Shape;41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275" y="1238819"/>
            <a:ext cx="4251350" cy="350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/>
              <a:t>Introducción</a:t>
            </a:r>
            <a:endParaRPr/>
          </a:p>
        </p:txBody>
      </p:sp>
      <p:sp>
        <p:nvSpPr>
          <p:cNvPr id="3861" name="Google Shape;3861;p16"/>
          <p:cNvSpPr txBox="1"/>
          <p:nvPr>
            <p:ph idx="1" type="body"/>
          </p:nvPr>
        </p:nvSpPr>
        <p:spPr>
          <a:xfrm>
            <a:off x="761450" y="1081500"/>
            <a:ext cx="676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Documentos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HTML</a:t>
            </a:r>
            <a:r>
              <a:rPr lang="en"/>
              <a:t> (hypertext markup language):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Ficheros de texto plano escritos utilizando el lenguaje HTML y cuya extensión es .html o .htm y que permiten visualizar contenido (estático) en los navegadores.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1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5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34" name="Google Shape;4134;p5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5" name="Google Shape;4135;p52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Combinar celdas en una tabla, válido para &lt;td&gt; y &lt;tr&gt;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&lt;tr&gt;</a:t>
            </a:r>
            <a:endParaRPr sz="1400"/>
          </a:p>
          <a:p>
            <a:pPr indent="39370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&lt;td colspan="2"&gt;Sum: $180&lt;/td&gt;</a:t>
            </a:r>
            <a:endParaRPr sz="14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&lt;/tr&gt;</a:t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136" name="Google Shape;41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125" y="2027275"/>
            <a:ext cx="6213275" cy="14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7" name="Google Shape;4137;p52"/>
          <p:cNvSpPr txBox="1"/>
          <p:nvPr/>
        </p:nvSpPr>
        <p:spPr>
          <a:xfrm>
            <a:off x="4610625" y="3505200"/>
            <a:ext cx="2606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&lt;tr&gt;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&lt;td&gt;January&lt;/td&gt;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&lt;td&gt;$100&lt;/td&gt;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  &lt;td rowspan="2"&gt;$50&lt;/td&gt;</a:t>
            </a:r>
            <a:endParaRPr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&lt;/tr&gt;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5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43" name="Google Shape;4143;p5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4" name="Google Shape;4144;p53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Hay tres elementos HTML que sirven para diferenciar las tres partes principales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de una tabla, son: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thead. Sirve para indicar las filas que forman la cabecera de la tabla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tfoot. Indica el pie de la tabla</a:t>
            </a:r>
            <a:endParaRPr sz="1700"/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tbody. Indica el cuerpo de la tabla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De esa forma se podrá más adelante dar formato diferencia a cada parte 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mediante CSS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457200" marR="723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p5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50" name="Google Shape;4150;p5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1" name="Google Shape;4151;p54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Form: Los formularios son un elemento en las páginas web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que permiten recabar información para enviarla a un servidor de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aplicaciones y que la procese haciendo uso de un lenguaje de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programación web (PHP, ASP, …).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152" name="Google Shape;41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75" y="2925947"/>
            <a:ext cx="4096851" cy="19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p5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58" name="Google Shape;4158;p5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9" name="Google Shape;4159;p55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Form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160" name="Google Shape;41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400" y="1576850"/>
            <a:ext cx="5817950" cy="32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4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5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66" name="Google Shape;4166;p5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7" name="Google Shape;4167;p56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Form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pic>
        <p:nvPicPr>
          <p:cNvPr id="4168" name="Google Shape;41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800" y="1011875"/>
            <a:ext cx="5629249" cy="32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9" name="Google Shape;4169;p56"/>
          <p:cNvSpPr txBox="1"/>
          <p:nvPr/>
        </p:nvSpPr>
        <p:spPr>
          <a:xfrm>
            <a:off x="1424900" y="4263075"/>
            <a:ext cx="5572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49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&lt;form action="demo_form.php" method="get"&gt;</a:t>
            </a:r>
            <a:endParaRPr b="1" sz="1100"/>
          </a:p>
          <a:p>
            <a:pPr indent="457200" lvl="0" marL="0" marR="149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 (aquí van los elementos del formulario)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&lt;/form&gt;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p5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75" name="Google Shape;4175;p5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6" name="Google Shape;4176;p57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Input. Cuadro de texto: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&lt;form action="/action_page.php" method=”post”&gt;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&lt;label for="fname"&gt;First name:&lt;/label&gt;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&lt;input type="text" name="fname"&gt;</a:t>
            </a:r>
            <a:r>
              <a:rPr lang="en" sz="1700"/>
              <a:t>&lt;br&gt;&lt;br&gt;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&lt;input type="submit" value="Submit"&gt;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&lt;/form&gt;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177" name="Google Shape;4177;p57"/>
          <p:cNvSpPr txBox="1"/>
          <p:nvPr/>
        </p:nvSpPr>
        <p:spPr>
          <a:xfrm>
            <a:off x="14249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Google Shape;4182;p5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83" name="Google Shape;4183;p5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4" name="Google Shape;4184;p58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Input. Cuadro de contraseñas: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&lt;form action="/action_page.php" </a:t>
            </a:r>
            <a:r>
              <a:rPr lang="en" sz="1700"/>
              <a:t>method=”post”</a:t>
            </a:r>
            <a:r>
              <a:rPr lang="en" sz="1700"/>
              <a:t>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&lt;label for="pwd"&gt;Password:&lt;/label&gt;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&lt;input type="password" name="passwd"/&gt;</a:t>
            </a:r>
            <a:r>
              <a:rPr lang="en" sz="1700"/>
              <a:t>&lt;br&gt;&lt;br&gt;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&lt;input type="submit" value="Submit"&gt;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&lt;/form&gt;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185" name="Google Shape;4185;p58"/>
          <p:cNvSpPr txBox="1"/>
          <p:nvPr/>
        </p:nvSpPr>
        <p:spPr>
          <a:xfrm>
            <a:off x="14249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9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Google Shape;4190;p5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91" name="Google Shape;4191;p5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2" name="Google Shape;4192;p59"/>
          <p:cNvSpPr txBox="1"/>
          <p:nvPr>
            <p:ph idx="1" type="body"/>
          </p:nvPr>
        </p:nvSpPr>
        <p:spPr>
          <a:xfrm>
            <a:off x="7614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Input. Botón de envío: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&lt;form action="/action_page.php" </a:t>
            </a:r>
            <a:r>
              <a:rPr lang="en" sz="1700"/>
              <a:t>method=”post”</a:t>
            </a:r>
            <a:r>
              <a:rPr lang="en" sz="1700"/>
              <a:t>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&lt;label for="pwd"&gt;Password:&lt;/label&gt;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700"/>
              <a:t>&lt;input type="password" name="passwd"/&gt;</a:t>
            </a:r>
            <a:r>
              <a:rPr lang="en" sz="1700"/>
              <a:t>&lt;br&gt;&lt;br&gt;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 &lt;input type="submit" value="Enviar"&gt;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&lt;/form&gt;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193" name="Google Shape;4193;p59"/>
          <p:cNvSpPr txBox="1"/>
          <p:nvPr/>
        </p:nvSpPr>
        <p:spPr>
          <a:xfrm>
            <a:off x="14249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p6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199" name="Google Shape;4199;p6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0" name="Google Shape;4200;p60"/>
          <p:cNvSpPr txBox="1"/>
          <p:nvPr>
            <p:ph idx="1" type="body"/>
          </p:nvPr>
        </p:nvSpPr>
        <p:spPr>
          <a:xfrm>
            <a:off x="4566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Input. Botón de restablecer (anula los datos introducidos y los deja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en su estado inicial)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&lt;form action="/action_page.php" method=”post”&gt;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&lt;label for="pwd"&gt;Password:&lt;/label&gt;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700"/>
              <a:t>&lt;input type="password" name="passwd"/&gt;&lt;br&gt;&lt;br&gt;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 </a:t>
            </a:r>
            <a:r>
              <a:rPr lang="en" sz="1700"/>
              <a:t>&lt;input type="submit" value="Enviar"&gt;</a:t>
            </a:r>
            <a:endParaRPr sz="1700"/>
          </a:p>
          <a:p>
            <a:pPr indent="0" lvl="0" marL="13716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 &lt;input type="reset" value="texto del boton" /&gt;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&lt;/form&gt;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01" name="Google Shape;4201;p60"/>
          <p:cNvSpPr txBox="1"/>
          <p:nvPr/>
        </p:nvSpPr>
        <p:spPr>
          <a:xfrm>
            <a:off x="14249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p6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07" name="Google Shape;4207;p6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8" name="Google Shape;4208;p61"/>
          <p:cNvSpPr txBox="1"/>
          <p:nvPr>
            <p:ph idx="1" type="body"/>
          </p:nvPr>
        </p:nvSpPr>
        <p:spPr>
          <a:xfrm>
            <a:off x="756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Input. Botón genérico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&lt;form action="/action_page.php" method=”post”&gt;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&lt;label for="pwd"&gt;Password:&lt;/label&gt;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700"/>
              <a:t>&lt;input type="password" name="passwd"/&gt;&lt;br&gt;&lt;br&gt;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&lt;input type="button" value="texto del boton" onclick="myfunc()"/&gt;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&lt;/form&gt;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**Define un botón que se puede pulsar (en la mayoría de los casos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se utiliza con un JavaScript para activar una secuencia de comandos)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09" name="Google Shape;4209;p61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1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Estructura</a:t>
            </a:r>
            <a:endParaRPr/>
          </a:p>
        </p:txBody>
      </p:sp>
      <p:sp>
        <p:nvSpPr>
          <p:cNvPr id="3868" name="Google Shape;3868;p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9" name="Google Shape;38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0" y="1551910"/>
            <a:ext cx="7126311" cy="224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3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p6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15" name="Google Shape;4215;p6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6" name="Google Shape;4216;p62"/>
          <p:cNvSpPr txBox="1"/>
          <p:nvPr>
            <p:ph idx="1" type="body"/>
          </p:nvPr>
        </p:nvSpPr>
        <p:spPr>
          <a:xfrm>
            <a:off x="75650" y="1081500"/>
            <a:ext cx="79584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Input. Radio Button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&lt;form action="/action_page.php" method=”post”&gt;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&lt;input type="radio" name="sex" value="male"&gt;Male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&lt;input type="radio" name="sex" value="female"&gt;Female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&lt;/form&gt;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Atributo booleano llamado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checked </a:t>
            </a:r>
            <a:r>
              <a:rPr lang="en" sz="1700"/>
              <a:t>si queremos marcar uno por defecto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17" name="Google Shape;4217;p62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218" name="Google Shape;42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025" y="3366500"/>
            <a:ext cx="16859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6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24" name="Google Shape;4224;p6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5" name="Google Shape;4225;p63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Input. Casillas de verificación. Check Box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&lt;form action="/action_page.php" method=”post”&gt;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&lt;input type="checkbox" name="vehicle" value="Bike"&gt;I have a bike</a:t>
            </a:r>
            <a:r>
              <a:rPr lang="en" sz="1700"/>
              <a:t>&lt;br&gt;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&lt;input type="checkbox" name="vehicle" value="Car"&gt;I have a car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&lt;/form&gt;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Atributo booleano llamado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checked </a:t>
            </a:r>
            <a:r>
              <a:rPr lang="en" sz="1700"/>
              <a:t>si queremos marcar uno por defecto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26" name="Google Shape;4226;p63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227" name="Google Shape;42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513" y="3134800"/>
            <a:ext cx="140017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p6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33" name="Google Shape;4233;p6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4" name="Google Shape;4234;p64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Input. Cuadro de selección de archivos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&lt;form action="/action_page.php" method=”post”&gt;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&lt;label for="arch"&gt;Suba un archivo:&lt;/label&gt;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&lt;input type="file" name="archivo" /&gt;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&lt;/form&gt;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35" name="Google Shape;4235;p64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236" name="Google Shape;42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38" y="3516388"/>
            <a:ext cx="5191125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6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42" name="Google Shape;4242;p6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3" name="Google Shape;4243;p65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Más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tipos </a:t>
            </a:r>
            <a:r>
              <a:rPr lang="en" sz="1700"/>
              <a:t>de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Input</a:t>
            </a:r>
            <a:r>
              <a:rPr lang="en" sz="1700"/>
              <a:t> :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http://www.w3schools.com/tags/att_input_type.asp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Más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atributos </a:t>
            </a:r>
            <a:r>
              <a:rPr lang="en" sz="1700"/>
              <a:t>de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Input </a:t>
            </a:r>
            <a:r>
              <a:rPr lang="en" sz="1700"/>
              <a:t>: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http://www.w3schools.com/tags/tag_input.asp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44" name="Google Shape;4244;p65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p6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50" name="Google Shape;4250;p6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1" name="Google Shape;4251;p66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Select.</a:t>
            </a:r>
            <a:r>
              <a:rPr lang="en" sz="1700"/>
              <a:t> Lista desplegable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52" name="Google Shape;4252;p66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253" name="Google Shape;42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654" y="1956874"/>
            <a:ext cx="4461946" cy="30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4" name="Google Shape;425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850" y="1063375"/>
            <a:ext cx="25146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8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p6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60" name="Google Shape;4260;p6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1" name="Google Shape;4261;p67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Select. Lista desplegable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62" name="Google Shape;4262;p67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263" name="Google Shape;42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350" y="2122300"/>
            <a:ext cx="6544600" cy="23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7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8" name="Google Shape;4268;p6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69" name="Google Shape;4269;p6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0" name="Google Shape;4270;p68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Select. Lista desplegable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Atributo: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multiple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&lt;select name="cars"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multiple</a:t>
            </a:r>
            <a:r>
              <a:rPr lang="en" sz="1700"/>
              <a:t>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71" name="Google Shape;4271;p68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272" name="Google Shape;42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900" y="3138738"/>
            <a:ext cx="28765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6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6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78" name="Google Shape;4278;p6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9" name="Google Shape;4279;p69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textarea. Área de texto.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&lt;form action="/action_page.php"&gt;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	Escribe un texto descriptivo: &lt;br /&gt;</a:t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&lt;textarea rows="10" cols="40" name="texto"&gt;&lt;/textarea&gt;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&lt;/form&gt;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80" name="Google Shape;4280;p69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281" name="Google Shape;42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0" y="3264573"/>
            <a:ext cx="2845625" cy="17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5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p7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87" name="Google Shape;4287;p7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8" name="Google Shape;4288;p70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latin typeface="Titillium Web"/>
                <a:ea typeface="Titillium Web"/>
                <a:cs typeface="Titillium Web"/>
                <a:sym typeface="Titillium Web"/>
              </a:rPr>
              <a:t>&lt;body&gt;</a:t>
            </a:r>
            <a:endParaRPr b="1" sz="19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Iframe</a:t>
            </a:r>
            <a:r>
              <a:rPr lang="en" sz="1700"/>
              <a:t>. Marco flo</a:t>
            </a:r>
            <a:r>
              <a:rPr lang="en" sz="1700"/>
              <a:t>tante, </a:t>
            </a:r>
            <a:r>
              <a:rPr lang="en" sz="1700"/>
              <a:t>se utiliza para mostrar otro documento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(página web, pdf...) dentro de la misma web.</a:t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&lt;iframe src="./pagina.html" width="100%" height="500"&gt;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&lt;p&gt;El navegador no soporta iframe&lt;/p&gt;</a:t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&lt;/iframe&gt;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</p:txBody>
      </p:sp>
      <p:sp>
        <p:nvSpPr>
          <p:cNvPr id="4289" name="Google Shape;4289;p70"/>
          <p:cNvSpPr txBox="1"/>
          <p:nvPr/>
        </p:nvSpPr>
        <p:spPr>
          <a:xfrm>
            <a:off x="1272500" y="4263075"/>
            <a:ext cx="55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p7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295" name="Google Shape;4295;p7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6" name="Google Shape;4296;p71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Iframe. </a:t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&lt;iframe src="https://www.w3schools.com" height="300" width="300" title="Iframe Example"&gt;&lt;/iframe&gt;</a:t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Por defecto el marco se visualiza con </a:t>
            </a:r>
            <a:endParaRPr sz="14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un borde, si se desea eliminar basta con </a:t>
            </a:r>
            <a:endParaRPr sz="14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asignar valor 0  al atributo frameborder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sp>
        <p:nvSpPr>
          <p:cNvPr id="4297" name="Google Shape;4297;p71"/>
          <p:cNvSpPr txBox="1"/>
          <p:nvPr/>
        </p:nvSpPr>
        <p:spPr>
          <a:xfrm>
            <a:off x="1272500" y="4263075"/>
            <a:ext cx="55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298" name="Google Shape;42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475" y="2300325"/>
            <a:ext cx="2537849" cy="26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1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Estructura</a:t>
            </a:r>
            <a:endParaRPr/>
          </a:p>
        </p:txBody>
      </p:sp>
      <p:sp>
        <p:nvSpPr>
          <p:cNvPr id="3875" name="Google Shape;3875;p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6" name="Google Shape;38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325" y="3224425"/>
            <a:ext cx="4230550" cy="176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77" name="Google Shape;38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5775"/>
            <a:ext cx="4245313" cy="18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p7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304" name="Google Shape;4304;p7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5" name="Google Shape;4305;p72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Plugins: object</a:t>
            </a:r>
            <a:endParaRPr sz="1700"/>
          </a:p>
          <a:p>
            <a:pPr indent="38100" lvl="0" marL="8763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Los plugins son programas informáticos que amplían la funcionalidad </a:t>
            </a:r>
            <a:endParaRPr sz="1700"/>
          </a:p>
          <a:p>
            <a:pPr indent="38100" lvl="0" marL="8763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estándar de un navegador web, como por ejemplo applets de Java, lectores </a:t>
            </a:r>
            <a:endParaRPr sz="1700"/>
          </a:p>
          <a:p>
            <a:pPr indent="38100" lvl="0" marL="8763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de PDF, Flash Players,…</a:t>
            </a:r>
            <a:endParaRPr sz="1700"/>
          </a:p>
          <a:p>
            <a:pPr indent="38100" lvl="0" marL="8763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38100" lvl="0" marL="8763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Object define un objeto incrustado:</a:t>
            </a:r>
            <a:endParaRPr sz="1700"/>
          </a:p>
          <a:p>
            <a:pPr indent="38100" lvl="0" marL="8763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457200" lvl="0" marL="457200" rtl="0" algn="l">
              <a:lnSpc>
                <a:spcPct val="121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&lt;object width="400" height="50" data="bookmark.swf"&gt;&lt;/object&gt;</a:t>
            </a:r>
            <a:endParaRPr sz="1400"/>
          </a:p>
          <a:p>
            <a:pPr indent="457200" lvl="0" marL="457200" rtl="0" algn="l">
              <a:lnSpc>
                <a:spcPct val="121363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&lt;object width="100%" height="500px" data="snippet.html"&gt;&lt;/object&gt;</a:t>
            </a:r>
            <a:endParaRPr sz="1400"/>
          </a:p>
          <a:p>
            <a:pPr indent="38100" lvl="0" marL="8763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&lt;object data="audi.jpeg"&gt;&lt;/object&gt;</a:t>
            </a:r>
            <a:endParaRPr sz="14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sp>
        <p:nvSpPr>
          <p:cNvPr id="4306" name="Google Shape;4306;p72"/>
          <p:cNvSpPr txBox="1"/>
          <p:nvPr/>
        </p:nvSpPr>
        <p:spPr>
          <a:xfrm>
            <a:off x="1272500" y="4263075"/>
            <a:ext cx="55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0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p7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312" name="Google Shape;4312;p7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3" name="Google Shape;4313;p73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Elementos de agrupamiento:</a:t>
            </a:r>
            <a:endParaRPr sz="1700"/>
          </a:p>
          <a:p>
            <a:pPr indent="38100" lvl="0" marL="8763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Titillium Web"/>
              <a:buChar char="❏"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De bloque: </a:t>
            </a:r>
            <a:r>
              <a:rPr lang="en" sz="1400"/>
              <a:t>siempre empiezan en una nueva línea y ocupan todo el espacio disponible, aunque sus contenidos no lo necesite. Pueden contener otros elementos inline o block. Elementos de bloque son, por ejemplo: &lt;p&gt;, &lt;div&gt;, &lt;ul&gt;, &lt;li&gt;, &lt;form&gt;, etc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Titillium Web"/>
              <a:buChar char="❏"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En línea: </a:t>
            </a:r>
            <a:r>
              <a:rPr lang="en" sz="1400"/>
              <a:t>sólo ocupan el espacio necesario para mostrar sus contenidos. No crean una </a:t>
            </a:r>
            <a:endParaRPr sz="1400"/>
          </a:p>
          <a:p>
            <a:pPr indent="0" lvl="0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400"/>
              <a:t>nueva línea. Se colocan ‘en línea’ con otros elementos. Sólo pueden contener otros elementos inline. Se emplean para seleccionar un fragmento del contenido y </a:t>
            </a:r>
            <a:endParaRPr sz="1400"/>
          </a:p>
          <a:p>
            <a:pPr indent="0" lvl="0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400"/>
              <a:t>resaltarlo, crear enlaces, etc... Elementos en línea son, por ejemplo: &lt;a&gt;, &lt;span&gt;, </a:t>
            </a:r>
            <a:endParaRPr sz="1400"/>
          </a:p>
          <a:p>
            <a:pPr indent="0" lvl="0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400"/>
              <a:t>&lt;b&gt;, &lt;em&gt;, etc</a:t>
            </a:r>
            <a:endParaRPr sz="14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sp>
        <p:nvSpPr>
          <p:cNvPr id="4314" name="Google Shape;4314;p73"/>
          <p:cNvSpPr txBox="1"/>
          <p:nvPr/>
        </p:nvSpPr>
        <p:spPr>
          <a:xfrm>
            <a:off x="1272500" y="4263075"/>
            <a:ext cx="55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p7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320" name="Google Shape;4320;p7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1" name="Google Shape;4321;p74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Elementos de agrupamiento:</a:t>
            </a:r>
            <a:endParaRPr sz="1700"/>
          </a:p>
          <a:p>
            <a:pPr indent="38100" lvl="0" marL="8763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6550" lvl="0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700"/>
              <a:buFont typeface="Titillium Web"/>
              <a:buChar char="❏"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&lt;div&gt; </a:t>
            </a:r>
            <a:r>
              <a:rPr lang="en" sz="1700"/>
              <a:t>(de bloque) y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 &lt;span&gt; </a:t>
            </a:r>
            <a:r>
              <a:rPr lang="en" sz="1700"/>
              <a:t>(en línea) no producen ningún efecto visualmente (salvo el salto de línea del div). </a:t>
            </a:r>
            <a:endParaRPr sz="1700"/>
          </a:p>
          <a:p>
            <a:pPr indent="0" lvl="0" marL="2286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1371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700"/>
              <a:buFont typeface="Titillium Web"/>
              <a:buChar char="❏"/>
            </a:pPr>
            <a:r>
              <a:rPr lang="en" sz="1700"/>
              <a:t>Se utilizan para agrupar contenido que esté relacionado de </a:t>
            </a:r>
            <a:endParaRPr sz="1700"/>
          </a:p>
          <a:p>
            <a:pPr indent="4572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alguna manera y al que con estilos CSS se pretenda maquetar de </a:t>
            </a:r>
            <a:endParaRPr sz="1700"/>
          </a:p>
          <a:p>
            <a:pPr indent="4572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manera conjunta</a:t>
            </a:r>
            <a:r>
              <a:rPr lang="en" sz="1400"/>
              <a:t>.</a:t>
            </a:r>
            <a:endParaRPr sz="1400"/>
          </a:p>
          <a:p>
            <a:pPr indent="4572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400"/>
              <a:t>¡Cuidado con el uso excesivo de divs!</a:t>
            </a:r>
            <a:endParaRPr sz="1400"/>
          </a:p>
          <a:p>
            <a:pPr indent="4572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sp>
        <p:nvSpPr>
          <p:cNvPr id="4322" name="Google Shape;4322;p74"/>
          <p:cNvSpPr txBox="1"/>
          <p:nvPr/>
        </p:nvSpPr>
        <p:spPr>
          <a:xfrm>
            <a:off x="1272500" y="4263075"/>
            <a:ext cx="55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323" name="Google Shape;43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426" y="3748443"/>
            <a:ext cx="2802118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Google Shape;4324;p74"/>
          <p:cNvPicPr preferRelativeResize="0"/>
          <p:nvPr/>
        </p:nvPicPr>
        <p:blipFill rotWithShape="1">
          <a:blip r:embed="rId4">
            <a:alphaModFix/>
          </a:blip>
          <a:srcRect b="0" l="2056" r="0" t="0"/>
          <a:stretch/>
        </p:blipFill>
        <p:spPr>
          <a:xfrm>
            <a:off x="4089325" y="1289725"/>
            <a:ext cx="3673500" cy="7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p7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4330" name="Google Shape;4330;p7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1" name="Google Shape;4331;p75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Ejemplo de esquema de maquetación muy utilizado</a:t>
            </a:r>
            <a:endParaRPr sz="1700"/>
          </a:p>
          <a:p>
            <a:pPr indent="38100" lvl="0" marL="8763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332" name="Google Shape;43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550" y="2065475"/>
            <a:ext cx="3708177" cy="26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p7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HTML5</a:t>
            </a:r>
            <a:endParaRPr/>
          </a:p>
        </p:txBody>
      </p:sp>
      <p:sp>
        <p:nvSpPr>
          <p:cNvPr id="4338" name="Google Shape;4338;p7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9" name="Google Shape;4339;p76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Novedades con HTML5: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1371600" rtl="0" algn="l">
              <a:spcBef>
                <a:spcPts val="60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Elementos multimedia, como &lt;audio&gt; y &lt;video&gt;</a:t>
            </a:r>
            <a:endParaRPr sz="1700"/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Elementos semánticos, como &lt;header&gt;, &lt;footer&gt;, etc</a:t>
            </a:r>
            <a:endParaRPr sz="1700"/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Nuevos atributos en los elementos de los formularios como </a:t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email, number, date, time, range o calendar...</a:t>
            </a:r>
            <a:endParaRPr sz="1700"/>
          </a:p>
          <a:p>
            <a:pPr indent="-336550" lvl="0" marL="1371600" rtl="0" algn="l">
              <a:spcBef>
                <a:spcPts val="60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Elementos gráficos como &lt;canvas&gt;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sp>
        <p:nvSpPr>
          <p:cNvPr id="4340" name="Google Shape;4340;p76"/>
          <p:cNvSpPr txBox="1"/>
          <p:nvPr/>
        </p:nvSpPr>
        <p:spPr>
          <a:xfrm>
            <a:off x="1272500" y="4263075"/>
            <a:ext cx="55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7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HTML5</a:t>
            </a:r>
            <a:endParaRPr/>
          </a:p>
        </p:txBody>
      </p:sp>
      <p:sp>
        <p:nvSpPr>
          <p:cNvPr id="4346" name="Google Shape;4346;p7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7" name="Google Shape;4347;p77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Novedades con HTML5:</a:t>
            </a:r>
            <a:endParaRPr sz="1700"/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Elementos multimedia, como &lt;audio&gt; y &lt;video&gt;</a:t>
            </a:r>
            <a:endParaRPr sz="1700"/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Elementos semánticos, como &lt;header&gt;, &lt;footer&gt;, etc</a:t>
            </a:r>
            <a:endParaRPr sz="1700"/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Nuevos atributos en los elementos de los formularios como </a:t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email, number, date, time, range o calendar...</a:t>
            </a:r>
            <a:endParaRPr sz="1700"/>
          </a:p>
          <a:p>
            <a:pPr indent="-336550" lvl="0" marL="1371600" rtl="0" algn="l">
              <a:spcBef>
                <a:spcPts val="60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Elementos gráficos como &lt;canvas&gt;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sp>
        <p:nvSpPr>
          <p:cNvPr id="4348" name="Google Shape;4348;p77"/>
          <p:cNvSpPr txBox="1"/>
          <p:nvPr/>
        </p:nvSpPr>
        <p:spPr>
          <a:xfrm>
            <a:off x="1272500" y="4263075"/>
            <a:ext cx="55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7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HTML5</a:t>
            </a:r>
            <a:endParaRPr/>
          </a:p>
        </p:txBody>
      </p:sp>
      <p:sp>
        <p:nvSpPr>
          <p:cNvPr id="4354" name="Google Shape;4354;p7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5" name="Google Shape;4355;p78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Video: reproducción de un vídeo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&lt;video width="320" height="240" controls&gt;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&lt;source src="movie.mp4" type="video/mp4"&gt;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&lt;source src="movie.ogg" type="video/ogg"&gt;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Your browser does not support the video tag.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&lt;/video&gt;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**Es conveniente ponerlo en varios formatos, no todos los navegadores </a:t>
            </a:r>
            <a:endParaRPr sz="14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soportan todos los formatos</a:t>
            </a:r>
            <a:endParaRPr sz="14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sp>
        <p:nvSpPr>
          <p:cNvPr id="4356" name="Google Shape;4356;p78"/>
          <p:cNvSpPr txBox="1"/>
          <p:nvPr/>
        </p:nvSpPr>
        <p:spPr>
          <a:xfrm>
            <a:off x="1272500" y="4263075"/>
            <a:ext cx="55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357" name="Google Shape;43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151" y="76201"/>
            <a:ext cx="2838725" cy="22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p7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HTML5</a:t>
            </a:r>
            <a:endParaRPr/>
          </a:p>
        </p:txBody>
      </p:sp>
      <p:sp>
        <p:nvSpPr>
          <p:cNvPr id="4363" name="Google Shape;4363;p7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4" name="Google Shape;4364;p79"/>
          <p:cNvSpPr txBox="1"/>
          <p:nvPr>
            <p:ph idx="1" type="body"/>
          </p:nvPr>
        </p:nvSpPr>
        <p:spPr>
          <a:xfrm>
            <a:off x="75650" y="10815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Video: reproducción de un vídeo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365" name="Google Shape;436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2150875"/>
            <a:ext cx="6911749" cy="1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9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Google Shape;4370;p8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HTML5</a:t>
            </a:r>
            <a:endParaRPr/>
          </a:p>
        </p:txBody>
      </p:sp>
      <p:sp>
        <p:nvSpPr>
          <p:cNvPr id="4371" name="Google Shape;4371;p8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2" name="Google Shape;4372;p80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Video: reproducción de un vídeo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373" name="Google Shape;43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00" y="1656575"/>
            <a:ext cx="6372051" cy="31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p8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HTML5</a:t>
            </a:r>
            <a:endParaRPr/>
          </a:p>
        </p:txBody>
      </p:sp>
      <p:sp>
        <p:nvSpPr>
          <p:cNvPr id="4379" name="Google Shape;4379;p8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0" name="Google Shape;4380;p81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Track: permite incluir subtítulos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&lt;video width="320" height="240" controls&gt;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&lt;source src="forrest_gump.mp4" type="video/mp4"&gt;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&lt;source src="forrest_gump.ogg" type="video/ogg"&gt;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&lt;track src="subtitles_en.vtt" kind="subtitles" srclang="en" label="English"&gt;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&lt;track src="subtitles_no.vtt" kind="subtitles" srclang="no" label="Norwegian"&gt;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&lt;/video&gt;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1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Etiquetas y atributos HTML</a:t>
            </a:r>
            <a:endParaRPr/>
          </a:p>
        </p:txBody>
      </p:sp>
      <p:sp>
        <p:nvSpPr>
          <p:cNvPr id="3883" name="Google Shape;3883;p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4" name="Google Shape;3884;p19"/>
          <p:cNvSpPr txBox="1"/>
          <p:nvPr>
            <p:ph idx="1" type="body"/>
          </p:nvPr>
        </p:nvSpPr>
        <p:spPr>
          <a:xfrm>
            <a:off x="761450" y="1081500"/>
            <a:ext cx="676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Ejemplo elemento HTML:</a:t>
            </a:r>
            <a:endParaRPr/>
          </a:p>
        </p:txBody>
      </p:sp>
      <p:pic>
        <p:nvPicPr>
          <p:cNvPr id="3885" name="Google Shape;38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25" y="2312350"/>
            <a:ext cx="5246400" cy="15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p8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HTML5</a:t>
            </a:r>
            <a:endParaRPr/>
          </a:p>
        </p:txBody>
      </p:sp>
      <p:sp>
        <p:nvSpPr>
          <p:cNvPr id="4386" name="Google Shape;4386;p8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7" name="Google Shape;4387;p82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Audio: reproducción de un audio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&lt;audio controls autoplay&gt;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&lt;source src="horse.ogg" type="audio/ogg"&gt;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&lt;source src="horse.mp3" type="audio/mpeg"&gt;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Your browser does not support the audio element.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&lt;/audio&gt;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388" name="Google Shape;43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031" y="1133775"/>
            <a:ext cx="371475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Google Shape;4393;p8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HTML5</a:t>
            </a:r>
            <a:endParaRPr/>
          </a:p>
        </p:txBody>
      </p:sp>
      <p:sp>
        <p:nvSpPr>
          <p:cNvPr id="4394" name="Google Shape;4394;p8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5" name="Google Shape;4395;p83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Audio: reproducción de un audio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396" name="Google Shape;43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75" y="2163250"/>
            <a:ext cx="6394600" cy="15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0" name="Shape 4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1" name="Google Shape;4401;p8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HTML5</a:t>
            </a:r>
            <a:endParaRPr/>
          </a:p>
        </p:txBody>
      </p:sp>
      <p:sp>
        <p:nvSpPr>
          <p:cNvPr id="4402" name="Google Shape;4402;p8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3" name="Google Shape;4403;p84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Audio: reproducción de un audio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404" name="Google Shape;44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00" y="1908148"/>
            <a:ext cx="7634149" cy="25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8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p8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10" name="Google Shape;4410;p8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1" name="Google Shape;4411;p85"/>
          <p:cNvSpPr txBox="1"/>
          <p:nvPr>
            <p:ph idx="1" type="body"/>
          </p:nvPr>
        </p:nvSpPr>
        <p:spPr>
          <a:xfrm>
            <a:off x="75650" y="852900"/>
            <a:ext cx="8381100" cy="3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Elementos semánticos/estructurales: no dan ningún formato al texto pero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permiten agruparlo dándole un significado y además permitiendo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posteriormente que ese contenido tenga un formato especial mediante CSS.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412" name="Google Shape;44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688" y="2432725"/>
            <a:ext cx="2112325" cy="24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8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18" name="Google Shape;4418;p8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9" name="Google Shape;4419;p86"/>
          <p:cNvSpPr txBox="1"/>
          <p:nvPr>
            <p:ph idx="1" type="body"/>
          </p:nvPr>
        </p:nvSpPr>
        <p:spPr>
          <a:xfrm>
            <a:off x="75650" y="852900"/>
            <a:ext cx="8381100" cy="3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&lt;header&gt;</a:t>
            </a:r>
            <a:r>
              <a:rPr lang="en" sz="1700"/>
              <a:t>: Usado para albergar el contenido del encabezado del sitio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&lt;footer&gt;</a:t>
            </a:r>
            <a:r>
              <a:rPr lang="en" sz="1700"/>
              <a:t>: Aloja el contenido del pie de página de un sitio.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&lt;nav&gt;</a:t>
            </a:r>
            <a:r>
              <a:rPr lang="en" sz="1700"/>
              <a:t>: Contiene el menú de navegación u otra funcionalidad de navegación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de la página.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&lt;article&gt;</a:t>
            </a:r>
            <a:r>
              <a:rPr lang="en" sz="1700"/>
              <a:t>: Contiene una pieza independiente de contenido que tendría sentido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como, por ejemplo, una noticia.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&lt;section&gt;: </a:t>
            </a:r>
            <a:r>
              <a:rPr lang="en" sz="1700"/>
              <a:t>Se utiliza tanto para agrupar diferentes artículos en diferentes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propósitos o temas, como para definir las distintas secciones de un único artículo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&lt;aside&gt;</a:t>
            </a:r>
            <a:r>
              <a:rPr lang="en" sz="1700"/>
              <a:t>: Define un bloque de contenido que está relacionado con el contenido principal que lo engloba, pero no es fundamental para el flujo del mismo.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3" name="Shape 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4" name="Google Shape;4424;p8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25" name="Google Shape;4425;p8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6" name="Google Shape;4426;p87"/>
          <p:cNvSpPr txBox="1"/>
          <p:nvPr>
            <p:ph idx="1" type="body"/>
          </p:nvPr>
        </p:nvSpPr>
        <p:spPr>
          <a:xfrm>
            <a:off x="75650" y="852900"/>
            <a:ext cx="8381100" cy="3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427" name="Google Shape;442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25" y="1215775"/>
            <a:ext cx="4743164" cy="35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8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33" name="Google Shape;4433;p8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4" name="Google Shape;4434;p88"/>
          <p:cNvSpPr txBox="1"/>
          <p:nvPr>
            <p:ph idx="1" type="body"/>
          </p:nvPr>
        </p:nvSpPr>
        <p:spPr>
          <a:xfrm>
            <a:off x="75650" y="852900"/>
            <a:ext cx="8381100" cy="3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435" name="Google Shape;443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575" y="219200"/>
            <a:ext cx="4281425" cy="4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9" name="Shape 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0" name="Google Shape;4440;p8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41" name="Google Shape;4441;p8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2" name="Google Shape;4442;p89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Plugins: embed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Los plugins son programas informáticos que amplían la funcionalidad 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estándar de un navegador web, como por ejemplo applets de Java, lectores 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de PDF, Flash Players,…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/>
              <a:t>Embed define un objeto incrustado: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/>
              <a:t>&lt;embed type="text/html" src="snippet.html"  width="500" height="200"&gt;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/>
              <a:t>&lt;embed type="image/jpg" src="pic_trulli.jpg" width="300" height="200"&gt;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/>
              <a:t>&lt;embed type="video/mp4" src="movie.mp4"&gt;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9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48" name="Google Shape;4448;p9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9" name="Google Shape;4449;p90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Embed attributes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450" name="Google Shape;445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63" y="2248699"/>
            <a:ext cx="7332975" cy="16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p9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56" name="Google Shape;4456;p9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7" name="Google Shape;4457;p91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Canvas: se utiliza para dibujar gráficos a través de secuencias de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comandos (normalmente JavaScript).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="myCanvas"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width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="200"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height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="100"&gt;&lt;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/canvas</a:t>
            </a: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 = document.getElementById(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"myCanvas"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ctx = c.getContext(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"2d"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ctx.font = 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"30px Arial"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ctx.strokeText(</a:t>
            </a:r>
            <a:r>
              <a:rPr lang="en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World"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458" name="Google Shape;44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300" y="2907675"/>
            <a:ext cx="2474099" cy="13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9" name="Google Shape;445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771" y="4158675"/>
            <a:ext cx="1667154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2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891" name="Google Shape;3891;p2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2" name="Google Shape;3892;p20"/>
          <p:cNvSpPr txBox="1"/>
          <p:nvPr>
            <p:ph idx="1" type="body"/>
          </p:nvPr>
        </p:nvSpPr>
        <p:spPr>
          <a:xfrm>
            <a:off x="761450" y="1081500"/>
            <a:ext cx="676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Declaración de documento HTML: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&lt;! DOCTYPE html&gt;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*La codificación por defecto de HTML5 es UTF-8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3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p9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65" name="Google Shape;4465;p9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6" name="Google Shape;4466;p92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SVG (Scalable Vector Graphics): El lenguaje SVG es un lenguaje ya veterano basado en XML que sirve para dibujar gráficos en una página web.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&lt;svg width="300" height="200"&gt;</a:t>
            </a:r>
            <a:endParaRPr sz="17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&lt;polygon points="100,10 40,198 190,78 10,78 160,198"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	 style="fill:lime;stroke:purple;stroke-width:5;fill-rule:evenodd;" /&gt;</a:t>
            </a:r>
            <a:endParaRPr sz="17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Sorry, your browser does not support inline SVG.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&lt;/svg&gt;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467" name="Google Shape;446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900" y="3333125"/>
            <a:ext cx="1659925" cy="16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p9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73" name="Google Shape;4473;p9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4" name="Google Shape;4474;p93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&lt;body&gt;</a:t>
            </a:r>
            <a:endParaRPr sz="1700"/>
          </a:p>
          <a:p>
            <a:pPr indent="-336550" lvl="0" marL="9144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Math: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Fórmulas matemáticas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          	**</a:t>
            </a:r>
            <a:r>
              <a:rPr lang="en" sz="1200"/>
              <a:t>Debemos incluir código JavaScript para 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    que funcione</a:t>
            </a:r>
            <a:endParaRPr sz="12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475" name="Google Shape;447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100" y="868325"/>
            <a:ext cx="3353350" cy="35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6" name="Google Shape;447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700" y="3643550"/>
            <a:ext cx="1623150" cy="6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0" name="Shape 4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1" name="Google Shape;4481;p9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HTML5</a:t>
            </a:r>
            <a:endParaRPr/>
          </a:p>
        </p:txBody>
      </p:sp>
      <p:sp>
        <p:nvSpPr>
          <p:cNvPr id="4482" name="Google Shape;4482;p9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3" name="Google Shape;4483;p94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Más novedades de HTML5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aquí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7" name="Shape 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Google Shape;4488;p9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Hojas de estilos CSS</a:t>
            </a:r>
            <a:endParaRPr/>
          </a:p>
        </p:txBody>
      </p:sp>
      <p:sp>
        <p:nvSpPr>
          <p:cNvPr id="4489" name="Google Shape;4489;p9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0" name="Google Shape;4490;p95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Las hojas de estilos se crearon para poder separar el contenido de un documento 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de su aspecto o presentación, lo que permite tener documentos mejor 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estructurados y limpios.</a:t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Las hojas de estilos pueden aplicarse a un documento entero, a una parte o simplemente a una etiqueta concreta.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Permiten modificar la presentación de un documento HTML sin tocar su código.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4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9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496" name="Google Shape;4496;p9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7" name="Google Shape;4497;p96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CSS (Cascading Style Sheets): es un lenguaje de hojas de estilo que permite detallar cómo se va a mostrar la información presente en el documento en la pantalla dependiendo del dispositivo.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CSS permite a los desarrolladores controlar el estilo y el formato de múltiples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páginas al mismo tiempo. Cualquier cambio en el estilo marcado para un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elemento en la CSS afectará a todas las páginas vinculadas a esa CSS en las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que aparezca ese elemento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9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03" name="Google Shape;4503;p9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4" name="Google Shape;4504;p97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Formas </a:t>
            </a:r>
            <a:r>
              <a:rPr lang="en" sz="1700"/>
              <a:t>más conocidas de dar estilo a un documento: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1) </a:t>
            </a:r>
            <a:r>
              <a:rPr lang="en" sz="1700"/>
              <a:t>Utilizando una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hoja de estilo externa</a:t>
            </a:r>
            <a:r>
              <a:rPr lang="en" sz="1700"/>
              <a:t> (que se almacena con el formato .css)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que estará vinculada a un documento a través del elemento &lt;link&gt;, el cual debe ir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situado en la sección &lt;head&gt;.</a:t>
            </a:r>
            <a:endParaRPr sz="1700"/>
          </a:p>
          <a:p>
            <a:pPr indent="0" lvl="0" marL="400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&lt;!DOCTYPE html&gt;</a:t>
            </a:r>
            <a:endParaRPr sz="1600"/>
          </a:p>
          <a:p>
            <a:pPr indent="0" lvl="0" marL="4000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&lt;html lang="es"&gt;</a:t>
            </a:r>
            <a:endParaRPr sz="1600"/>
          </a:p>
          <a:p>
            <a:pPr indent="0" lvl="0" marL="8572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&lt;head&gt;</a:t>
            </a:r>
            <a:endParaRPr sz="1600"/>
          </a:p>
          <a:p>
            <a:pPr indent="0" lvl="0" marL="13144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&lt;title&gt;Título&lt;/title&gt;</a:t>
            </a:r>
            <a:endParaRPr sz="1600"/>
          </a:p>
          <a:p>
            <a:pPr indent="0" lvl="0" marL="13144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Titillium Web"/>
                <a:ea typeface="Titillium Web"/>
                <a:cs typeface="Titillium Web"/>
                <a:sym typeface="Titillium Web"/>
              </a:rPr>
              <a:t>&lt;link rel="stylesheet" type="text/css" href="./ruta_al_fichero/fichero.css" /&gt;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8572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&lt;/head&gt;</a:t>
            </a:r>
            <a:endParaRPr sz="1600"/>
          </a:p>
          <a:p>
            <a:pPr indent="0" lvl="0" marL="8572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...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8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Google Shape;4509;p9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10" name="Google Shape;4510;p9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1" name="Google Shape;4511;p98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Formas más conocidas de dar estilo a un documento: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1) </a:t>
            </a:r>
            <a:r>
              <a:rPr lang="en" sz="1700"/>
              <a:t>Utilizando una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hoja de estilo externa</a:t>
            </a:r>
            <a:r>
              <a:rPr lang="en" sz="1700"/>
              <a:t> (que se almacena con el formato .css)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En el fichero </a:t>
            </a:r>
            <a:r>
              <a:rPr i="1" lang="en" sz="1700"/>
              <a:t>fichero.css</a:t>
            </a:r>
            <a:r>
              <a:rPr lang="en" sz="1700"/>
              <a:t> se colocarían los estilos css, por ejemplo: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</a:t>
            </a:r>
            <a:r>
              <a:rPr lang="en" sz="1700"/>
              <a:t>d {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background-color: green;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font-family: Arial Black;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}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*Es la mejor manera ya que así los estilos fijados en el fichero.css pueden ser utilizados en más de un documento HTML.</a:t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8572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5" name="Shape 4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Google Shape;4516;p9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17" name="Google Shape;4517;p9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8" name="Google Shape;4518;p99"/>
          <p:cNvSpPr txBox="1"/>
          <p:nvPr>
            <p:ph idx="1" type="body"/>
          </p:nvPr>
        </p:nvSpPr>
        <p:spPr>
          <a:xfrm>
            <a:off x="75650" y="6243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Formas más conocidas de dar estilo a un documento:</a:t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r>
              <a:rPr b="1" lang="en" sz="1600">
                <a:latin typeface="Titillium Web"/>
                <a:ea typeface="Titillium Web"/>
                <a:cs typeface="Titillium Web"/>
                <a:sym typeface="Titillium Web"/>
              </a:rPr>
              <a:t>) </a:t>
            </a:r>
            <a:r>
              <a:rPr lang="en" sz="1600"/>
              <a:t>Estilos aplicados en el mismo documento. Utilizando el elemento &lt;style&gt; en el interior del documento al que se le quiere dar estilo y que se sitúa en la sección &lt;head&gt;.</a:t>
            </a:r>
            <a:endParaRPr sz="16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...</a:t>
            </a:r>
            <a:endParaRPr sz="14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&lt;head&gt;</a:t>
            </a:r>
            <a:endParaRPr sz="14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&lt;style type="text/css"&gt;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2743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td {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2743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    background-color: green;	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2743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    font-family: Arial Black;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2743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}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&lt;/style&gt;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…</a:t>
            </a:r>
            <a:endParaRPr sz="14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&lt;/head&gt;</a:t>
            </a:r>
            <a:endParaRPr sz="14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...</a:t>
            </a:r>
            <a:endParaRPr sz="14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22288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22288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2286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2286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2286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/>
              <a:t>	</a:t>
            </a:r>
            <a:endParaRPr sz="8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3657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2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10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24" name="Google Shape;4524;p10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5" name="Google Shape;4525;p100"/>
          <p:cNvSpPr txBox="1"/>
          <p:nvPr>
            <p:ph idx="1" type="body"/>
          </p:nvPr>
        </p:nvSpPr>
        <p:spPr>
          <a:xfrm>
            <a:off x="75650" y="6243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▪"/>
            </a:pPr>
            <a:r>
              <a:rPr lang="en" sz="1200"/>
              <a:t>Formas más conocidas de dar estilo a un documento: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) </a:t>
            </a:r>
            <a:r>
              <a:rPr lang="en" sz="1200"/>
              <a:t>Utilizando estilos directamente sobre aquellos elementos que lo permiten a través 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del atributo &lt;style&gt; dentro de &lt;body&gt;. </a:t>
            </a: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(Se desaconseja ya que este tipo de definición del estilo pierde las </a:t>
            </a:r>
            <a:endParaRPr b="1"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ventajas que ofrecen las hojas de estilo al mezclarse el contenido con la presentación)</a:t>
            </a:r>
            <a:endParaRPr b="1" sz="12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&lt;body&gt;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     &lt;table&gt;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             &lt;tr&gt;</a:t>
            </a:r>
            <a:endParaRPr sz="12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    &lt;td </a:t>
            </a:r>
            <a:r>
              <a:rPr b="1" lang="en" sz="1200">
                <a:latin typeface="Titillium Web"/>
                <a:ea typeface="Titillium Web"/>
                <a:cs typeface="Titillium Web"/>
                <a:sym typeface="Titillium Web"/>
              </a:rPr>
              <a:t>style="background-color: green;font-family: Arial Black;"</a:t>
            </a:r>
            <a:r>
              <a:rPr lang="en" sz="1200"/>
              <a:t>&gt;Peter&lt;/td&gt;</a:t>
            </a:r>
            <a:endParaRPr sz="12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    &lt;td&gt;Griffin&lt;/td&gt;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                            &lt;/tr&gt;</a:t>
            </a:r>
            <a:endParaRPr sz="12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  ...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                  &lt;/table&gt;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&lt;/body&gt;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22288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"/>
              <a:t>	</a:t>
            </a:r>
            <a:endParaRPr sz="4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2286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2286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2286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"/>
              <a:t>	</a:t>
            </a:r>
            <a:endParaRPr sz="4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3657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9" name="Shape 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Google Shape;4530;p10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31" name="Google Shape;4531;p10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2" name="Google Shape;4532;p101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Versiones de CSS:</a:t>
            </a:r>
            <a:endParaRPr sz="1700"/>
          </a:p>
          <a:p>
            <a:pPr indent="0" lvl="0" marL="8572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8572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533" name="Google Shape;453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25" y="1918625"/>
            <a:ext cx="70866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Etiquetas y atributos HTML</a:t>
            </a:r>
            <a:endParaRPr/>
          </a:p>
        </p:txBody>
      </p:sp>
      <p:sp>
        <p:nvSpPr>
          <p:cNvPr id="3898" name="Google Shape;3898;p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9" name="Google Shape;3899;p21"/>
          <p:cNvSpPr txBox="1"/>
          <p:nvPr>
            <p:ph idx="1" type="body"/>
          </p:nvPr>
        </p:nvSpPr>
        <p:spPr>
          <a:xfrm>
            <a:off x="761450" y="1081500"/>
            <a:ext cx="676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&lt;html&gt;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Lang: </a:t>
            </a:r>
            <a:r>
              <a:rPr lang="en"/>
              <a:t>El atributo lang aunque es optativo es recomendable para indicar el idioma en que está escrita la página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&lt;html lang=”</a:t>
            </a:r>
            <a:r>
              <a:rPr lang="en"/>
              <a:t>es</a:t>
            </a:r>
            <a:r>
              <a:rPr lang="en"/>
              <a:t>”&gt;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7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p102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39" name="Google Shape;4539;p10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0" name="Google Shape;4540;p102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Sintaxis: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Reglas CSS</a:t>
            </a:r>
            <a:r>
              <a:rPr lang="en" sz="1700"/>
              <a:t>. Cada regla está compuesta de una parte de "selectores", un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símbolo de "llave de apertura" ({), otra parte denominada "declaración" y por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último, un símbolo de "llave de cierre" (}).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541" name="Google Shape;454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925" y="2711138"/>
            <a:ext cx="24193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p103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47" name="Google Shape;4547;p10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8" name="Google Shape;4548;p103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Sintaxis: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Reglas CSS</a:t>
            </a:r>
            <a:r>
              <a:rPr lang="en" sz="1700"/>
              <a:t>.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 u="sng"/>
              <a:t>Selector</a:t>
            </a:r>
            <a:r>
              <a:rPr lang="en" sz="1700"/>
              <a:t>: indica el elemento o elementos HTML a los que se aplica la regla CSS.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▫"/>
            </a:pPr>
            <a:r>
              <a:rPr lang="en" sz="1700" u="sng"/>
              <a:t>Declaración</a:t>
            </a:r>
            <a:r>
              <a:rPr lang="en" sz="1700"/>
              <a:t>: especifica los estilos que se aplican a los elementos. Está compuesta por una o más parejas propiedad-valor: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- Propiedad: permite especificar una característica del elemento.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- Valor: indica el valor de la característica.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549" name="Google Shape;454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100" y="3377163"/>
            <a:ext cx="24193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p104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55" name="Google Shape;4555;p10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6" name="Google Shape;4556;p104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Sintaxis: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Reglas CSS</a:t>
            </a:r>
            <a:r>
              <a:rPr lang="en" sz="1700"/>
              <a:t>.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1" marL="914400" rtl="0" algn="l">
              <a:spcBef>
                <a:spcPts val="480"/>
              </a:spcBef>
              <a:spcAft>
                <a:spcPts val="0"/>
              </a:spcAft>
              <a:buSzPts val="1700"/>
              <a:buChar char="▫"/>
            </a:pPr>
            <a:r>
              <a:rPr lang="en" sz="1700"/>
              <a:t>Una hoja de estilos CSS puede contener infinitas reglas CSS, cada regla 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puede contener infinitos selectores y cada declaración puede estar formada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por un número infinito de pares propiedad/valor.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 {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line-height:10pt;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text-decoration:underline;</a:t>
            </a:r>
            <a:endParaRPr sz="17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text-align:center;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}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0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1" name="Google Shape;4561;p105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62" name="Google Shape;4562;p10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3" name="Google Shape;4563;p105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Sintaxis: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Reglas CSS</a:t>
            </a:r>
            <a:r>
              <a:rPr lang="en" sz="1700"/>
              <a:t>.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¿Cuántos selectores hay en la siguiente hoja de estilos?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564" name="Google Shape;456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06" y="2790350"/>
            <a:ext cx="38195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8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p106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70" name="Google Shape;4570;p10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1" name="Google Shape;4571;p106"/>
          <p:cNvSpPr txBox="1"/>
          <p:nvPr>
            <p:ph idx="1" type="body"/>
          </p:nvPr>
        </p:nvSpPr>
        <p:spPr>
          <a:xfrm>
            <a:off x="75650" y="852900"/>
            <a:ext cx="28206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1)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de tipo</a:t>
            </a:r>
            <a:r>
              <a:rPr lang="en" sz="1700"/>
              <a:t>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 {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text-align: center;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color: red;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}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sp>
        <p:nvSpPr>
          <p:cNvPr id="4572" name="Google Shape;4572;p106"/>
          <p:cNvSpPr txBox="1"/>
          <p:nvPr/>
        </p:nvSpPr>
        <p:spPr>
          <a:xfrm>
            <a:off x="3799700" y="926750"/>
            <a:ext cx="34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573" name="Google Shape;4573;p106"/>
          <p:cNvSpPr txBox="1"/>
          <p:nvPr/>
        </p:nvSpPr>
        <p:spPr>
          <a:xfrm>
            <a:off x="3859425" y="1471225"/>
            <a:ext cx="3519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Para no repetir código, mejor agrupar tipos de elementos si tienen los mismos estilos: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h1, h2, p {</a:t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text-align: center;</a:t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color: red;</a:t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}</a:t>
            </a:r>
            <a:endParaRPr sz="170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7" name="Shape 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8" name="Google Shape;4578;p107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79" name="Google Shape;4579;p10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0" name="Google Shape;4580;p107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universal</a:t>
            </a:r>
            <a:r>
              <a:rPr lang="en" sz="1700"/>
              <a:t>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* {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text-align: center;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 color: blue;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}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Aplica a todos los elementos de la página web, no suele ser utilizado</a:t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4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p108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86" name="Google Shape;4586;p10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7" name="Google Shape;4587;p108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descendiente</a:t>
            </a:r>
            <a:r>
              <a:rPr lang="en" sz="1700"/>
              <a:t>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588" name="Google Shape;458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372" y="1366972"/>
            <a:ext cx="4060450" cy="3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2" name="Shape 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3" name="Google Shape;4593;p109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594" name="Google Shape;4594;p10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5" name="Google Shape;4595;p109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de clase</a:t>
            </a:r>
            <a:r>
              <a:rPr lang="en" sz="1700"/>
              <a:t>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596" name="Google Shape;459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750" y="1471250"/>
            <a:ext cx="5097600" cy="33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0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Google Shape;4601;p110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02" name="Google Shape;4602;p1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3" name="Google Shape;4603;p110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de clase</a:t>
            </a:r>
            <a:r>
              <a:rPr lang="en" sz="1700"/>
              <a:t>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  <p:pic>
        <p:nvPicPr>
          <p:cNvPr id="4604" name="Google Shape;460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75" y="1401725"/>
            <a:ext cx="5235150" cy="29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111"/>
          <p:cNvSpPr txBox="1"/>
          <p:nvPr>
            <p:ph type="title"/>
          </p:nvPr>
        </p:nvSpPr>
        <p:spPr>
          <a:xfrm>
            <a:off x="718300" y="2059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Hojas de estilos CSS</a:t>
            </a:r>
            <a:endParaRPr/>
          </a:p>
        </p:txBody>
      </p:sp>
      <p:sp>
        <p:nvSpPr>
          <p:cNvPr id="4610" name="Google Shape;4610;p1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1" name="Google Shape;4611;p111"/>
          <p:cNvSpPr txBox="1"/>
          <p:nvPr>
            <p:ph idx="1" type="body"/>
          </p:nvPr>
        </p:nvSpPr>
        <p:spPr>
          <a:xfrm>
            <a:off x="75650" y="852900"/>
            <a:ext cx="8381100" cy="30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Tipos de selectores: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4)</a:t>
            </a:r>
            <a:r>
              <a:rPr lang="en" sz="1700"/>
              <a:t> </a:t>
            </a:r>
            <a:r>
              <a:rPr b="1" lang="en" sz="1700">
                <a:latin typeface="Titillium Web"/>
                <a:ea typeface="Titillium Web"/>
                <a:cs typeface="Titillium Web"/>
                <a:sym typeface="Titillium Web"/>
              </a:rPr>
              <a:t>Selector de clase</a:t>
            </a:r>
            <a:r>
              <a:rPr lang="en" sz="1700"/>
              <a:t>: A un mismo elemento se le pueden asignar varias clases.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Todo lo que tenemos que hacer es declarar los nombres de las clases separados 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por un espacio (por ejemplo, class="texto1 texto2").</a:t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906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88900" lvl="0" marL="5080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63500" marR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77900" marR="723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18288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